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1"/>
  </p:notesMasterIdLst>
  <p:sldIdLst>
    <p:sldId id="256" r:id="rId2"/>
    <p:sldId id="257" r:id="rId3"/>
    <p:sldId id="275" r:id="rId4"/>
    <p:sldId id="269" r:id="rId5"/>
    <p:sldId id="270" r:id="rId6"/>
    <p:sldId id="271" r:id="rId7"/>
    <p:sldId id="272" r:id="rId8"/>
    <p:sldId id="273" r:id="rId9"/>
    <p:sldId id="274" r:id="rId10"/>
    <p:sldId id="276" r:id="rId11"/>
    <p:sldId id="277" r:id="rId12"/>
    <p:sldId id="278" r:id="rId13"/>
    <p:sldId id="279" r:id="rId14"/>
    <p:sldId id="280" r:id="rId15"/>
    <p:sldId id="281" r:id="rId16"/>
    <p:sldId id="282" r:id="rId17"/>
    <p:sldId id="283" r:id="rId18"/>
    <p:sldId id="284" r:id="rId19"/>
    <p:sldId id="2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2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86F35-B39B-46AD-B77E-B73E47339A8A}"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6D6E8-7F24-4E43-A255-23EB46B81295}" type="slidenum">
              <a:rPr lang="en-US" smtClean="0"/>
              <a:t>‹#›</a:t>
            </a:fld>
            <a:endParaRPr lang="en-US"/>
          </a:p>
        </p:txBody>
      </p:sp>
    </p:spTree>
    <p:extLst>
      <p:ext uri="{BB962C8B-B14F-4D97-AF65-F5344CB8AC3E}">
        <p14:creationId xmlns:p14="http://schemas.microsoft.com/office/powerpoint/2010/main" val="408178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05D759-0B29-4CCD-B9DE-E196ACFD3C79}"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49D392-46B7-4C58-A53B-8F0420899928}"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E9CA88-D4F0-4324-AEE3-0B12B79C5D7D}"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F9B047-3253-498C-8F35-7669E3F30F55}"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4C0865-A5A2-4FDC-B74D-262DEDA835DA}"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502AE2E-3363-4F56-9E09-7620BBFEE71F}" type="datetime1">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0542A50-E99E-4E2B-9B6B-D2ACFD3DF325}" type="datetime1">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2672A-9093-4450-9033-A3793A92CD97}"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AF4BBCD-39AB-4928-95E4-2FA1D0EDBFA9}" type="datetime1">
              <a:rPr lang="en-US" smtClean="0"/>
              <a:t>1/23/2018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039B0-1E39-4B5B-A629-FED2B840290A}"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8EAB34-76D7-4C99-A7B0-B463DEC28A84}"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C19C82-D3C3-4FA5-A60A-1ACC9E48E296}"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04B0A6-D8C1-4B03-AF82-BD673100AF4D}" type="datetime1">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988EE0-EBDF-4378-BC9B-367CB3E503F6}" type="datetime1">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08D8936-B354-4A78-8D84-9D31E067AB6C}" type="datetime1">
              <a:rPr lang="en-US" smtClean="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C2BDBB-E225-4085-8E3B-282815F2BCC9}"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30830-FEAC-4ACE-B28E-C1C2FE50ABFF}"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375CA20-9A55-4FBD-9582-B79C1A5CDC16}" type="datetime1">
              <a:rPr lang="en-US" smtClean="0"/>
              <a:t>1/23/2018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hiolegio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legion.org/publications/229409/access-granted" TargetMode="External"/><Relationship Id="rId2" Type="http://schemas.openxmlformats.org/officeDocument/2006/relationships/hyperlink" Target="https://www.legion.org/mobileapp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egion.org/membership/retentiontips" TargetMode="External"/><Relationship Id="rId2" Type="http://schemas.openxmlformats.org/officeDocument/2006/relationships/hyperlink" Target="http://www.mylegio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embership@ohiolegio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 y="2946400"/>
            <a:ext cx="9067800" cy="889000"/>
          </a:xfrm>
        </p:spPr>
        <p:txBody>
          <a:bodyPr/>
          <a:lstStyle/>
          <a:p>
            <a:pPr algn="l"/>
            <a:r>
              <a:rPr lang="en-US" sz="4400" dirty="0"/>
              <a:t>Membership Recruiting &amp; Retention</a:t>
            </a:r>
          </a:p>
        </p:txBody>
      </p:sp>
      <p:sp>
        <p:nvSpPr>
          <p:cNvPr id="3" name="Subtitle 2"/>
          <p:cNvSpPr>
            <a:spLocks noGrp="1"/>
          </p:cNvSpPr>
          <p:nvPr>
            <p:ph type="subTitle" idx="1"/>
          </p:nvPr>
        </p:nvSpPr>
        <p:spPr>
          <a:xfrm>
            <a:off x="362822" y="4902039"/>
            <a:ext cx="8144134" cy="1117687"/>
          </a:xfrm>
        </p:spPr>
        <p:txBody>
          <a:bodyPr>
            <a:normAutofit/>
          </a:bodyPr>
          <a:lstStyle/>
          <a:p>
            <a:pPr algn="ctr"/>
            <a:r>
              <a:rPr lang="en-US" sz="3200" dirty="0">
                <a:solidFill>
                  <a:schemeClr val="bg1"/>
                </a:solidFill>
              </a:rPr>
              <a:t>Mid-Winter Conference Training 2018</a:t>
            </a:r>
          </a:p>
        </p:txBody>
      </p:sp>
      <p:pic>
        <p:nvPicPr>
          <p:cNvPr id="5" name="Picture 4" descr="The American Legion Department of Ohio">
            <a:hlinkClick r:id="rId2"/>
            <a:extLst>
              <a:ext uri="{FF2B5EF4-FFF2-40B4-BE49-F238E27FC236}">
                <a16:creationId xmlns:a16="http://schemas.microsoft.com/office/drawing/2014/main" id="{FB0CF12A-FEF8-4A46-9EEC-3DEA8919E6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1235" y="1032365"/>
            <a:ext cx="5943600" cy="932815"/>
          </a:xfrm>
          <a:prstGeom prst="rect">
            <a:avLst/>
          </a:prstGeom>
          <a:noFill/>
          <a:ln>
            <a:noFill/>
          </a:ln>
        </p:spPr>
      </p:pic>
    </p:spTree>
    <p:extLst>
      <p:ext uri="{BB962C8B-B14F-4D97-AF65-F5344CB8AC3E}">
        <p14:creationId xmlns:p14="http://schemas.microsoft.com/office/powerpoint/2010/main" val="362640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032B1E-FE64-4F82-8682-13F0C588AD3B}"/>
              </a:ext>
            </a:extLst>
          </p:cNvPr>
          <p:cNvPicPr>
            <a:picLocks noChangeAspect="1"/>
          </p:cNvPicPr>
          <p:nvPr/>
        </p:nvPicPr>
        <p:blipFill>
          <a:blip r:embed="rId2"/>
          <a:stretch>
            <a:fillRect/>
          </a:stretch>
        </p:blipFill>
        <p:spPr>
          <a:xfrm>
            <a:off x="5231394" y="0"/>
            <a:ext cx="5285211" cy="6858000"/>
          </a:xfrm>
          <a:prstGeom prst="rect">
            <a:avLst/>
          </a:prstGeom>
        </p:spPr>
      </p:pic>
      <p:sp>
        <p:nvSpPr>
          <p:cNvPr id="3" name="Text Placeholder 3">
            <a:extLst>
              <a:ext uri="{FF2B5EF4-FFF2-40B4-BE49-F238E27FC236}">
                <a16:creationId xmlns:a16="http://schemas.microsoft.com/office/drawing/2014/main" id="{B9A43BEE-B7BF-4399-AC0F-810F5DC82C28}"/>
              </a:ext>
            </a:extLst>
          </p:cNvPr>
          <p:cNvSpPr txBox="1">
            <a:spLocks/>
          </p:cNvSpPr>
          <p:nvPr/>
        </p:nvSpPr>
        <p:spPr>
          <a:xfrm>
            <a:off x="317500" y="1092200"/>
            <a:ext cx="4572000" cy="45339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6000" b="1" dirty="0">
                <a:solidFill>
                  <a:srgbClr val="FF0000"/>
                </a:solidFill>
                <a:effectLst/>
              </a:rPr>
              <a:t>I want You to be a Legion Family Member</a:t>
            </a:r>
          </a:p>
        </p:txBody>
      </p:sp>
      <p:sp>
        <p:nvSpPr>
          <p:cNvPr id="6" name="Slide Number Placeholder 5">
            <a:extLst>
              <a:ext uri="{FF2B5EF4-FFF2-40B4-BE49-F238E27FC236}">
                <a16:creationId xmlns:a16="http://schemas.microsoft.com/office/drawing/2014/main" id="{03508E08-FA90-4B8F-9F7C-D190C07F242D}"/>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16825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A70-53FF-4941-BCBC-6CEA6A4A7853}"/>
              </a:ext>
            </a:extLst>
          </p:cNvPr>
          <p:cNvSpPr>
            <a:spLocks noGrp="1"/>
          </p:cNvSpPr>
          <p:nvPr>
            <p:ph type="title"/>
          </p:nvPr>
        </p:nvSpPr>
        <p:spPr/>
        <p:txBody>
          <a:bodyPr>
            <a:normAutofit/>
          </a:bodyPr>
          <a:lstStyle/>
          <a:p>
            <a:r>
              <a:rPr lang="en-US" sz="5400" dirty="0"/>
              <a:t>Recruiting Best Practices</a:t>
            </a:r>
          </a:p>
        </p:txBody>
      </p:sp>
      <p:sp>
        <p:nvSpPr>
          <p:cNvPr id="3" name="Content Placeholder 2">
            <a:extLst>
              <a:ext uri="{FF2B5EF4-FFF2-40B4-BE49-F238E27FC236}">
                <a16:creationId xmlns:a16="http://schemas.microsoft.com/office/drawing/2014/main" id="{1E241018-DB8D-423B-9B46-FA575F88A86A}"/>
              </a:ext>
            </a:extLst>
          </p:cNvPr>
          <p:cNvSpPr>
            <a:spLocks noGrp="1"/>
          </p:cNvSpPr>
          <p:nvPr>
            <p:ph idx="1"/>
          </p:nvPr>
        </p:nvSpPr>
        <p:spPr/>
        <p:txBody>
          <a:bodyPr/>
          <a:lstStyle/>
          <a:p>
            <a:r>
              <a:rPr lang="en-US" dirty="0">
                <a:solidFill>
                  <a:schemeClr val="bg1"/>
                </a:solidFill>
              </a:rPr>
              <a:t>Always be ready with a 30 second ‘elevator pitch’ on the importance and benefits of Legion membership.</a:t>
            </a:r>
          </a:p>
          <a:p>
            <a:endParaRPr lang="en-US" dirty="0">
              <a:solidFill>
                <a:schemeClr val="bg1"/>
              </a:solidFill>
            </a:endParaRPr>
          </a:p>
          <a:p>
            <a:r>
              <a:rPr lang="en-US" dirty="0">
                <a:solidFill>
                  <a:schemeClr val="bg1"/>
                </a:solidFill>
                <a:hlinkClick r:id="rId2"/>
              </a:rPr>
              <a:t>Download the Legion app</a:t>
            </a:r>
            <a:r>
              <a:rPr lang="en-US" b="1" dirty="0">
                <a:solidFill>
                  <a:schemeClr val="bg1"/>
                </a:solidFill>
              </a:rPr>
              <a:t>.</a:t>
            </a:r>
            <a:r>
              <a:rPr lang="en-US" dirty="0">
                <a:solidFill>
                  <a:schemeClr val="bg1"/>
                </a:solidFill>
              </a:rPr>
              <a:t>  You’ll be ready to sign up members on the spot.  Keep a few membership applications handy.</a:t>
            </a:r>
          </a:p>
          <a:p>
            <a:endParaRPr lang="en-US" dirty="0">
              <a:solidFill>
                <a:schemeClr val="bg1"/>
              </a:solidFill>
            </a:endParaRPr>
          </a:p>
          <a:p>
            <a:r>
              <a:rPr lang="en-US" dirty="0">
                <a:solidFill>
                  <a:schemeClr val="bg1"/>
                </a:solidFill>
              </a:rPr>
              <a:t>Build and maintain a relationship with military installations.  Refer to the publication </a:t>
            </a:r>
            <a:r>
              <a:rPr lang="en-US" dirty="0">
                <a:solidFill>
                  <a:schemeClr val="bg1"/>
                </a:solidFill>
                <a:hlinkClick r:id="rId3"/>
              </a:rPr>
              <a:t>Access Granted</a:t>
            </a:r>
            <a:r>
              <a:rPr lang="en-US" dirty="0">
                <a:solidFill>
                  <a:schemeClr val="bg1"/>
                </a:solidFill>
              </a:rPr>
              <a:t> for details on how.</a:t>
            </a:r>
          </a:p>
        </p:txBody>
      </p:sp>
      <p:sp>
        <p:nvSpPr>
          <p:cNvPr id="6" name="Slide Number Placeholder 5">
            <a:extLst>
              <a:ext uri="{FF2B5EF4-FFF2-40B4-BE49-F238E27FC236}">
                <a16:creationId xmlns:a16="http://schemas.microsoft.com/office/drawing/2014/main" id="{461DEE23-74CD-4D7E-BC36-30EB40C494B2}"/>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3598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A70-53FF-4941-BCBC-6CEA6A4A7853}"/>
              </a:ext>
            </a:extLst>
          </p:cNvPr>
          <p:cNvSpPr>
            <a:spLocks noGrp="1"/>
          </p:cNvSpPr>
          <p:nvPr>
            <p:ph type="title"/>
          </p:nvPr>
        </p:nvSpPr>
        <p:spPr/>
        <p:txBody>
          <a:bodyPr>
            <a:normAutofit/>
          </a:bodyPr>
          <a:lstStyle/>
          <a:p>
            <a:r>
              <a:rPr lang="en-US" sz="5400" dirty="0"/>
              <a:t>Recruiting Best Practices</a:t>
            </a:r>
          </a:p>
        </p:txBody>
      </p:sp>
      <p:sp>
        <p:nvSpPr>
          <p:cNvPr id="3" name="Content Placeholder 2">
            <a:extLst>
              <a:ext uri="{FF2B5EF4-FFF2-40B4-BE49-F238E27FC236}">
                <a16:creationId xmlns:a16="http://schemas.microsoft.com/office/drawing/2014/main" id="{1E241018-DB8D-423B-9B46-FA575F88A86A}"/>
              </a:ext>
            </a:extLst>
          </p:cNvPr>
          <p:cNvSpPr>
            <a:spLocks noGrp="1"/>
          </p:cNvSpPr>
          <p:nvPr>
            <p:ph idx="1"/>
          </p:nvPr>
        </p:nvSpPr>
        <p:spPr/>
        <p:txBody>
          <a:bodyPr>
            <a:noAutofit/>
          </a:bodyPr>
          <a:lstStyle/>
          <a:p>
            <a:r>
              <a:rPr lang="en-US" dirty="0">
                <a:solidFill>
                  <a:schemeClr val="bg1"/>
                </a:solidFill>
              </a:rPr>
              <a:t>Build and maintain a relationship with the person in charge of veteran admissions and/or veteran student organizations that may be on college campuses.</a:t>
            </a:r>
          </a:p>
          <a:p>
            <a:pPr marL="0" indent="0">
              <a:buNone/>
            </a:pPr>
            <a:endParaRPr lang="en-US" dirty="0">
              <a:solidFill>
                <a:schemeClr val="bg1"/>
              </a:solidFill>
            </a:endParaRPr>
          </a:p>
          <a:p>
            <a:r>
              <a:rPr lang="en-US" dirty="0">
                <a:solidFill>
                  <a:schemeClr val="bg1"/>
                </a:solidFill>
              </a:rPr>
              <a:t>Network with first responders, civic and community organizations, as well as other veteran service organizations to expand your pool of potential members.</a:t>
            </a:r>
          </a:p>
          <a:p>
            <a:endParaRPr lang="en-US" dirty="0">
              <a:solidFill>
                <a:schemeClr val="bg1"/>
              </a:solidFill>
            </a:endParaRPr>
          </a:p>
          <a:p>
            <a:r>
              <a:rPr lang="en-US" dirty="0">
                <a:solidFill>
                  <a:schemeClr val="bg1"/>
                </a:solidFill>
              </a:rPr>
              <a:t>Ensure that your post is building its brand - make sure your post is an asset to the community; inform them of your post’s programs, participation in parades, service activities, etc.</a:t>
            </a:r>
          </a:p>
        </p:txBody>
      </p:sp>
      <p:sp>
        <p:nvSpPr>
          <p:cNvPr id="6" name="Slide Number Placeholder 5">
            <a:extLst>
              <a:ext uri="{FF2B5EF4-FFF2-40B4-BE49-F238E27FC236}">
                <a16:creationId xmlns:a16="http://schemas.microsoft.com/office/drawing/2014/main" id="{04F40D63-4526-458A-AC75-E955C18E3849}"/>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03139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A70-53FF-4941-BCBC-6CEA6A4A7853}"/>
              </a:ext>
            </a:extLst>
          </p:cNvPr>
          <p:cNvSpPr>
            <a:spLocks noGrp="1"/>
          </p:cNvSpPr>
          <p:nvPr>
            <p:ph type="title"/>
          </p:nvPr>
        </p:nvSpPr>
        <p:spPr/>
        <p:txBody>
          <a:bodyPr>
            <a:normAutofit/>
          </a:bodyPr>
          <a:lstStyle/>
          <a:p>
            <a:r>
              <a:rPr lang="en-US" sz="5400" dirty="0"/>
              <a:t>Recruiting Best Practices</a:t>
            </a:r>
          </a:p>
        </p:txBody>
      </p:sp>
      <p:sp>
        <p:nvSpPr>
          <p:cNvPr id="3" name="Content Placeholder 2">
            <a:extLst>
              <a:ext uri="{FF2B5EF4-FFF2-40B4-BE49-F238E27FC236}">
                <a16:creationId xmlns:a16="http://schemas.microsoft.com/office/drawing/2014/main" id="{1E241018-DB8D-423B-9B46-FA575F88A86A}"/>
              </a:ext>
            </a:extLst>
          </p:cNvPr>
          <p:cNvSpPr>
            <a:spLocks noGrp="1"/>
          </p:cNvSpPr>
          <p:nvPr>
            <p:ph idx="1"/>
          </p:nvPr>
        </p:nvSpPr>
        <p:spPr/>
        <p:txBody>
          <a:bodyPr/>
          <a:lstStyle/>
          <a:p>
            <a:r>
              <a:rPr lang="en-US" dirty="0">
                <a:solidFill>
                  <a:schemeClr val="bg1"/>
                </a:solidFill>
              </a:rPr>
              <a:t>Don’t narrow your focus to veterans in only one or two war eras.  Any veteran </a:t>
            </a:r>
            <a:r>
              <a:rPr lang="en-US" i="1" dirty="0">
                <a:solidFill>
                  <a:schemeClr val="bg1"/>
                </a:solidFill>
              </a:rPr>
              <a:t>may be</a:t>
            </a:r>
            <a:r>
              <a:rPr lang="en-US" dirty="0">
                <a:solidFill>
                  <a:schemeClr val="bg1"/>
                </a:solidFill>
              </a:rPr>
              <a:t> eligible, but you won’t know if you don’t ask!</a:t>
            </a:r>
          </a:p>
          <a:p>
            <a:endParaRPr lang="en-US" dirty="0">
              <a:solidFill>
                <a:schemeClr val="bg1"/>
              </a:solidFill>
            </a:endParaRPr>
          </a:p>
          <a:p>
            <a:r>
              <a:rPr lang="en-US" dirty="0">
                <a:solidFill>
                  <a:schemeClr val="bg1"/>
                </a:solidFill>
              </a:rPr>
              <a:t>Work your post’s Expired Members listings that can be found under the </a:t>
            </a:r>
            <a:r>
              <a:rPr lang="en-US" b="1" dirty="0">
                <a:solidFill>
                  <a:schemeClr val="bg1"/>
                </a:solidFill>
              </a:rPr>
              <a:t>Find Members in my Area</a:t>
            </a:r>
            <a:r>
              <a:rPr lang="en-US" dirty="0">
                <a:solidFill>
                  <a:schemeClr val="bg1"/>
                </a:solidFill>
              </a:rPr>
              <a:t> section on </a:t>
            </a:r>
            <a:r>
              <a:rPr lang="en-US" dirty="0">
                <a:solidFill>
                  <a:schemeClr val="bg1"/>
                </a:solidFill>
                <a:hlinkClick r:id="rId2"/>
              </a:rPr>
              <a:t>www.mylegion.org</a:t>
            </a:r>
            <a:r>
              <a:rPr lang="en-US" dirty="0">
                <a:solidFill>
                  <a:schemeClr val="bg1"/>
                </a:solidFill>
              </a:rPr>
              <a:t>. </a:t>
            </a:r>
          </a:p>
          <a:p>
            <a:endParaRPr lang="en-US" dirty="0">
              <a:solidFill>
                <a:schemeClr val="bg1"/>
              </a:solidFill>
            </a:endParaRPr>
          </a:p>
          <a:p>
            <a:r>
              <a:rPr lang="en-US" dirty="0">
                <a:solidFill>
                  <a:schemeClr val="bg1"/>
                </a:solidFill>
              </a:rPr>
              <a:t>Don’t let all of your hard work go to waste - </a:t>
            </a:r>
            <a:r>
              <a:rPr lang="en-US" dirty="0">
                <a:solidFill>
                  <a:schemeClr val="bg1"/>
                </a:solidFill>
                <a:hlinkClick r:id="rId3"/>
              </a:rPr>
              <a:t>RETAIN THE MEMBERS YOU HAVE</a:t>
            </a:r>
            <a:r>
              <a:rPr lang="en-US" dirty="0">
                <a:solidFill>
                  <a:schemeClr val="bg1"/>
                </a:solidFill>
              </a:rPr>
              <a:t>.</a:t>
            </a:r>
          </a:p>
        </p:txBody>
      </p:sp>
      <p:sp>
        <p:nvSpPr>
          <p:cNvPr id="6" name="Slide Number Placeholder 5">
            <a:extLst>
              <a:ext uri="{FF2B5EF4-FFF2-40B4-BE49-F238E27FC236}">
                <a16:creationId xmlns:a16="http://schemas.microsoft.com/office/drawing/2014/main" id="{AFE2E2B0-EC4E-48FE-9EF4-BF1CDCE829DB}"/>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424457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A70-53FF-4941-BCBC-6CEA6A4A7853}"/>
              </a:ext>
            </a:extLst>
          </p:cNvPr>
          <p:cNvSpPr>
            <a:spLocks noGrp="1"/>
          </p:cNvSpPr>
          <p:nvPr>
            <p:ph type="title"/>
          </p:nvPr>
        </p:nvSpPr>
        <p:spPr/>
        <p:txBody>
          <a:bodyPr>
            <a:normAutofit/>
          </a:bodyPr>
          <a:lstStyle/>
          <a:p>
            <a:r>
              <a:rPr lang="en-US" sz="5400" dirty="0"/>
              <a:t>Recruiting Best Practices</a:t>
            </a:r>
          </a:p>
        </p:txBody>
      </p:sp>
      <p:sp>
        <p:nvSpPr>
          <p:cNvPr id="3" name="Content Placeholder 2">
            <a:extLst>
              <a:ext uri="{FF2B5EF4-FFF2-40B4-BE49-F238E27FC236}">
                <a16:creationId xmlns:a16="http://schemas.microsoft.com/office/drawing/2014/main" id="{1E241018-DB8D-423B-9B46-FA575F88A86A}"/>
              </a:ext>
            </a:extLst>
          </p:cNvPr>
          <p:cNvSpPr>
            <a:spLocks noGrp="1"/>
          </p:cNvSpPr>
          <p:nvPr>
            <p:ph idx="1"/>
          </p:nvPr>
        </p:nvSpPr>
        <p:spPr/>
        <p:txBody>
          <a:bodyPr/>
          <a:lstStyle/>
          <a:p>
            <a:r>
              <a:rPr lang="en-US" sz="4800" b="1" dirty="0">
                <a:solidFill>
                  <a:schemeClr val="bg1"/>
                </a:solidFill>
                <a:effectLst/>
              </a:rPr>
              <a:t>RENEW, RETAIN AND RECRUIT</a:t>
            </a:r>
            <a:endParaRPr lang="en-US" sz="4800" dirty="0">
              <a:solidFill>
                <a:schemeClr val="bg1"/>
              </a:solidFill>
              <a:effectLst/>
            </a:endParaRPr>
          </a:p>
          <a:p>
            <a:endParaRPr lang="en-US" dirty="0">
              <a:solidFill>
                <a:schemeClr val="bg1"/>
              </a:solidFill>
            </a:endParaRPr>
          </a:p>
        </p:txBody>
      </p:sp>
      <p:sp>
        <p:nvSpPr>
          <p:cNvPr id="6" name="Slide Number Placeholder 5">
            <a:extLst>
              <a:ext uri="{FF2B5EF4-FFF2-40B4-BE49-F238E27FC236}">
                <a16:creationId xmlns:a16="http://schemas.microsoft.com/office/drawing/2014/main" id="{324A5AA8-CB4A-4EFA-93EA-4147F5D7D4E9}"/>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57723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pPr algn="ctr"/>
            <a:r>
              <a:rPr lang="en-US" sz="5400"/>
              <a:t>Membership Retention</a:t>
            </a:r>
            <a:endParaRPr lang="en-US" sz="5400" dirty="0"/>
          </a:p>
        </p:txBody>
      </p:sp>
      <p:sp>
        <p:nvSpPr>
          <p:cNvPr id="23" name="Content Placeholder 6">
            <a:extLst>
              <a:ext uri="{FF2B5EF4-FFF2-40B4-BE49-F238E27FC236}">
                <a16:creationId xmlns:a16="http://schemas.microsoft.com/office/drawing/2014/main" id="{93D60844-32C1-4129-853E-769C809EEB27}"/>
              </a:ext>
            </a:extLst>
          </p:cNvPr>
          <p:cNvSpPr>
            <a:spLocks noGrp="1"/>
          </p:cNvSpPr>
          <p:nvPr>
            <p:ph idx="1"/>
          </p:nvPr>
        </p:nvSpPr>
        <p:spPr>
          <a:xfrm>
            <a:off x="693021" y="3073473"/>
            <a:ext cx="8781179" cy="838127"/>
          </a:xfrm>
        </p:spPr>
        <p:txBody>
          <a:bodyPr>
            <a:noAutofit/>
          </a:bodyPr>
          <a:lstStyle/>
          <a:p>
            <a:pPr marL="0" indent="0" algn="ctr">
              <a:buNone/>
            </a:pPr>
            <a:r>
              <a:rPr lang="en-US" sz="5400" dirty="0">
                <a:solidFill>
                  <a:schemeClr val="bg1"/>
                </a:solidFill>
              </a:rPr>
              <a:t>Retention</a:t>
            </a:r>
          </a:p>
        </p:txBody>
      </p:sp>
      <p:sp>
        <p:nvSpPr>
          <p:cNvPr id="5" name="Slide Number Placeholder 4">
            <a:extLst>
              <a:ext uri="{FF2B5EF4-FFF2-40B4-BE49-F238E27FC236}">
                <a16:creationId xmlns:a16="http://schemas.microsoft.com/office/drawing/2014/main" id="{064435B7-E090-4F62-8313-07B57E14B62C}"/>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0951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A70-53FF-4941-BCBC-6CEA6A4A7853}"/>
              </a:ext>
            </a:extLst>
          </p:cNvPr>
          <p:cNvSpPr>
            <a:spLocks noGrp="1"/>
          </p:cNvSpPr>
          <p:nvPr>
            <p:ph type="title"/>
          </p:nvPr>
        </p:nvSpPr>
        <p:spPr/>
        <p:txBody>
          <a:bodyPr>
            <a:normAutofit/>
          </a:bodyPr>
          <a:lstStyle/>
          <a:p>
            <a:r>
              <a:rPr lang="en-US" sz="5400" dirty="0"/>
              <a:t>Retention Best Practices</a:t>
            </a:r>
          </a:p>
        </p:txBody>
      </p:sp>
      <p:sp>
        <p:nvSpPr>
          <p:cNvPr id="3" name="Content Placeholder 2">
            <a:extLst>
              <a:ext uri="{FF2B5EF4-FFF2-40B4-BE49-F238E27FC236}">
                <a16:creationId xmlns:a16="http://schemas.microsoft.com/office/drawing/2014/main" id="{1E241018-DB8D-423B-9B46-FA575F88A86A}"/>
              </a:ext>
            </a:extLst>
          </p:cNvPr>
          <p:cNvSpPr>
            <a:spLocks noGrp="1"/>
          </p:cNvSpPr>
          <p:nvPr>
            <p:ph idx="1"/>
          </p:nvPr>
        </p:nvSpPr>
        <p:spPr/>
        <p:txBody>
          <a:bodyPr/>
          <a:lstStyle/>
          <a:p>
            <a:r>
              <a:rPr lang="en-US" b="1" dirty="0">
                <a:solidFill>
                  <a:schemeClr val="bg1"/>
                </a:solidFill>
              </a:rPr>
              <a:t>Have a program, not a campaign.</a:t>
            </a:r>
            <a:r>
              <a:rPr lang="en-US" dirty="0">
                <a:solidFill>
                  <a:schemeClr val="bg1"/>
                </a:solidFill>
              </a:rPr>
              <a:t>  Retention is a year-round priority and needs to be planned. Any post that is, or wants to be, successful at retention must be able to identify the specific steps it takes to increase its retention rate.</a:t>
            </a:r>
          </a:p>
          <a:p>
            <a:endParaRPr lang="en-US" dirty="0">
              <a:solidFill>
                <a:schemeClr val="bg1"/>
              </a:solidFill>
            </a:endParaRPr>
          </a:p>
          <a:p>
            <a:r>
              <a:rPr lang="en-US" b="1" dirty="0">
                <a:solidFill>
                  <a:schemeClr val="bg1"/>
                </a:solidFill>
              </a:rPr>
              <a:t>Recognize members who reach milestone membership anniversaries.</a:t>
            </a:r>
            <a:r>
              <a:rPr lang="en-US" dirty="0">
                <a:solidFill>
                  <a:schemeClr val="bg1"/>
                </a:solidFill>
              </a:rPr>
              <a:t>  If members stay in The American Legion for five, ten, twenty or more years, they are probably not among those who are likely to drop out</a:t>
            </a:r>
          </a:p>
        </p:txBody>
      </p:sp>
      <p:sp>
        <p:nvSpPr>
          <p:cNvPr id="6" name="Slide Number Placeholder 5">
            <a:extLst>
              <a:ext uri="{FF2B5EF4-FFF2-40B4-BE49-F238E27FC236}">
                <a16:creationId xmlns:a16="http://schemas.microsoft.com/office/drawing/2014/main" id="{147C080A-A646-42C4-BBE0-6FA6EFFE2CDD}"/>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86128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A70-53FF-4941-BCBC-6CEA6A4A7853}"/>
              </a:ext>
            </a:extLst>
          </p:cNvPr>
          <p:cNvSpPr>
            <a:spLocks noGrp="1"/>
          </p:cNvSpPr>
          <p:nvPr>
            <p:ph type="title"/>
          </p:nvPr>
        </p:nvSpPr>
        <p:spPr/>
        <p:txBody>
          <a:bodyPr>
            <a:normAutofit/>
          </a:bodyPr>
          <a:lstStyle/>
          <a:p>
            <a:r>
              <a:rPr lang="en-US" sz="5400" dirty="0"/>
              <a:t>Retention Best Practices</a:t>
            </a:r>
          </a:p>
        </p:txBody>
      </p:sp>
      <p:sp>
        <p:nvSpPr>
          <p:cNvPr id="3" name="Content Placeholder 2">
            <a:extLst>
              <a:ext uri="{FF2B5EF4-FFF2-40B4-BE49-F238E27FC236}">
                <a16:creationId xmlns:a16="http://schemas.microsoft.com/office/drawing/2014/main" id="{1E241018-DB8D-423B-9B46-FA575F88A86A}"/>
              </a:ext>
            </a:extLst>
          </p:cNvPr>
          <p:cNvSpPr>
            <a:spLocks noGrp="1"/>
          </p:cNvSpPr>
          <p:nvPr>
            <p:ph idx="1"/>
          </p:nvPr>
        </p:nvSpPr>
        <p:spPr/>
        <p:txBody>
          <a:bodyPr/>
          <a:lstStyle/>
          <a:p>
            <a:r>
              <a:rPr lang="en-US" b="1" dirty="0">
                <a:solidFill>
                  <a:schemeClr val="bg1"/>
                </a:solidFill>
              </a:rPr>
              <a:t>Provide and encourage the use of The American Legion Emblem.</a:t>
            </a:r>
            <a:r>
              <a:rPr lang="en-US" dirty="0">
                <a:solidFill>
                  <a:schemeClr val="bg1"/>
                </a:solidFill>
              </a:rPr>
              <a:t> There are good reasons for members to want to display the Legion emblem or other Legion artwork.  The emblem can be an effective membership and marketing tool.</a:t>
            </a:r>
          </a:p>
          <a:p>
            <a:endParaRPr lang="en-US" dirty="0">
              <a:solidFill>
                <a:schemeClr val="bg1"/>
              </a:solidFill>
            </a:endParaRPr>
          </a:p>
          <a:p>
            <a:r>
              <a:rPr lang="en-US" b="1" dirty="0">
                <a:solidFill>
                  <a:schemeClr val="bg1"/>
                </a:solidFill>
              </a:rPr>
              <a:t>Accept credit and debit cards for dues payments.</a:t>
            </a:r>
            <a:r>
              <a:rPr lang="en-US" dirty="0">
                <a:solidFill>
                  <a:schemeClr val="bg1"/>
                </a:solidFill>
              </a:rPr>
              <a:t>  Credit and Debit card payments have become the norm for almost all purchasing transactions.</a:t>
            </a:r>
          </a:p>
        </p:txBody>
      </p:sp>
      <p:sp>
        <p:nvSpPr>
          <p:cNvPr id="6" name="Slide Number Placeholder 5">
            <a:extLst>
              <a:ext uri="{FF2B5EF4-FFF2-40B4-BE49-F238E27FC236}">
                <a16:creationId xmlns:a16="http://schemas.microsoft.com/office/drawing/2014/main" id="{41AE0EAD-501A-44E3-AE9A-1C23E18BD145}"/>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49111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A70-53FF-4941-BCBC-6CEA6A4A7853}"/>
              </a:ext>
            </a:extLst>
          </p:cNvPr>
          <p:cNvSpPr>
            <a:spLocks noGrp="1"/>
          </p:cNvSpPr>
          <p:nvPr>
            <p:ph type="title"/>
          </p:nvPr>
        </p:nvSpPr>
        <p:spPr/>
        <p:txBody>
          <a:bodyPr>
            <a:normAutofit/>
          </a:bodyPr>
          <a:lstStyle/>
          <a:p>
            <a:r>
              <a:rPr lang="en-US" sz="5400" dirty="0"/>
              <a:t>Retention Best Practices</a:t>
            </a:r>
          </a:p>
        </p:txBody>
      </p:sp>
      <p:sp>
        <p:nvSpPr>
          <p:cNvPr id="3" name="Content Placeholder 2">
            <a:extLst>
              <a:ext uri="{FF2B5EF4-FFF2-40B4-BE49-F238E27FC236}">
                <a16:creationId xmlns:a16="http://schemas.microsoft.com/office/drawing/2014/main" id="{1E241018-DB8D-423B-9B46-FA575F88A86A}"/>
              </a:ext>
            </a:extLst>
          </p:cNvPr>
          <p:cNvSpPr>
            <a:spLocks noGrp="1"/>
          </p:cNvSpPr>
          <p:nvPr>
            <p:ph idx="1"/>
          </p:nvPr>
        </p:nvSpPr>
        <p:spPr/>
        <p:txBody>
          <a:bodyPr>
            <a:normAutofit lnSpcReduction="10000"/>
          </a:bodyPr>
          <a:lstStyle/>
          <a:p>
            <a:r>
              <a:rPr lang="en-US" b="1" dirty="0">
                <a:solidFill>
                  <a:schemeClr val="bg1"/>
                </a:solidFill>
              </a:rPr>
              <a:t>Recognize your members as often as possible. </a:t>
            </a:r>
            <a:r>
              <a:rPr lang="en-US" dirty="0">
                <a:solidFill>
                  <a:schemeClr val="bg1"/>
                </a:solidFill>
              </a:rPr>
              <a:t>Thank him or her for their participation in each and every program or function. Whether you do it formally or informally, it pays to express appreciation to members whenever possible.  It's never too late to show gratitude to hard workers.</a:t>
            </a:r>
          </a:p>
          <a:p>
            <a:endParaRPr lang="en-US" dirty="0">
              <a:solidFill>
                <a:schemeClr val="bg1"/>
              </a:solidFill>
            </a:endParaRPr>
          </a:p>
          <a:p>
            <a:r>
              <a:rPr lang="en-US" b="1" dirty="0">
                <a:solidFill>
                  <a:schemeClr val="bg1"/>
                </a:solidFill>
              </a:rPr>
              <a:t>Get members involved at SOME level.  Involved members don't drop.</a:t>
            </a:r>
            <a:r>
              <a:rPr lang="en-US" dirty="0">
                <a:solidFill>
                  <a:schemeClr val="bg1"/>
                </a:solidFill>
              </a:rPr>
              <a:t> Your post needs to try to find ways to get members involved in a meaningful way without taking up too much of their time. This is especially true with newer members.</a:t>
            </a:r>
          </a:p>
        </p:txBody>
      </p:sp>
      <p:sp>
        <p:nvSpPr>
          <p:cNvPr id="6" name="Slide Number Placeholder 5">
            <a:extLst>
              <a:ext uri="{FF2B5EF4-FFF2-40B4-BE49-F238E27FC236}">
                <a16:creationId xmlns:a16="http://schemas.microsoft.com/office/drawing/2014/main" id="{AD4E4C9B-FFE7-45C2-8DEC-5D3FD4ABB336}"/>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36097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A70-53FF-4941-BCBC-6CEA6A4A7853}"/>
              </a:ext>
            </a:extLst>
          </p:cNvPr>
          <p:cNvSpPr>
            <a:spLocks noGrp="1"/>
          </p:cNvSpPr>
          <p:nvPr>
            <p:ph type="title"/>
          </p:nvPr>
        </p:nvSpPr>
        <p:spPr/>
        <p:txBody>
          <a:bodyPr>
            <a:normAutofit/>
          </a:bodyPr>
          <a:lstStyle/>
          <a:p>
            <a:r>
              <a:rPr lang="en-US" sz="5400" dirty="0"/>
              <a:t>Recruiting &amp; Retention</a:t>
            </a:r>
          </a:p>
        </p:txBody>
      </p:sp>
      <p:sp>
        <p:nvSpPr>
          <p:cNvPr id="5" name="Content Placeholder 6">
            <a:extLst>
              <a:ext uri="{FF2B5EF4-FFF2-40B4-BE49-F238E27FC236}">
                <a16:creationId xmlns:a16="http://schemas.microsoft.com/office/drawing/2014/main" id="{D224B2BC-FA24-424A-A3EE-E2CCE56181F2}"/>
              </a:ext>
            </a:extLst>
          </p:cNvPr>
          <p:cNvSpPr>
            <a:spLocks noGrp="1"/>
          </p:cNvSpPr>
          <p:nvPr>
            <p:ph idx="1"/>
          </p:nvPr>
        </p:nvSpPr>
        <p:spPr>
          <a:xfrm>
            <a:off x="693021" y="3073473"/>
            <a:ext cx="8781179" cy="838127"/>
          </a:xfrm>
        </p:spPr>
        <p:txBody>
          <a:bodyPr>
            <a:noAutofit/>
          </a:bodyPr>
          <a:lstStyle/>
          <a:p>
            <a:pPr marL="0" indent="0" algn="ctr">
              <a:buNone/>
            </a:pPr>
            <a:r>
              <a:rPr lang="en-US" sz="5400" dirty="0">
                <a:solidFill>
                  <a:schemeClr val="bg1"/>
                </a:solidFill>
              </a:rPr>
              <a:t>Conclusion - Q &amp; A</a:t>
            </a:r>
          </a:p>
          <a:p>
            <a:pPr marL="0" indent="0" algn="ctr">
              <a:buNone/>
            </a:pPr>
            <a:endParaRPr lang="en-US" sz="5400" dirty="0">
              <a:solidFill>
                <a:schemeClr val="bg1"/>
              </a:solidFill>
            </a:endParaRPr>
          </a:p>
        </p:txBody>
      </p:sp>
      <p:sp>
        <p:nvSpPr>
          <p:cNvPr id="6" name="Slide Number Placeholder 5">
            <a:extLst>
              <a:ext uri="{FF2B5EF4-FFF2-40B4-BE49-F238E27FC236}">
                <a16:creationId xmlns:a16="http://schemas.microsoft.com/office/drawing/2014/main" id="{5E296AAA-D7D4-4A82-AFE7-061EBF4EB4EE}"/>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86587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Membership Recruiting</a:t>
            </a:r>
          </a:p>
        </p:txBody>
      </p:sp>
      <p:sp>
        <p:nvSpPr>
          <p:cNvPr id="14" name="Content Placeholder 6">
            <a:extLst>
              <a:ext uri="{FF2B5EF4-FFF2-40B4-BE49-F238E27FC236}">
                <a16:creationId xmlns:a16="http://schemas.microsoft.com/office/drawing/2014/main" id="{DB00ADE4-023A-4F3E-9051-88D0367174F7}"/>
              </a:ext>
            </a:extLst>
          </p:cNvPr>
          <p:cNvSpPr>
            <a:spLocks noGrp="1"/>
          </p:cNvSpPr>
          <p:nvPr>
            <p:ph idx="1"/>
          </p:nvPr>
        </p:nvSpPr>
        <p:spPr>
          <a:xfrm>
            <a:off x="693021" y="3073473"/>
            <a:ext cx="8781179" cy="838127"/>
          </a:xfrm>
        </p:spPr>
        <p:txBody>
          <a:bodyPr>
            <a:noAutofit/>
          </a:bodyPr>
          <a:lstStyle/>
          <a:p>
            <a:pPr marL="0" indent="0" algn="ctr">
              <a:buNone/>
            </a:pPr>
            <a:r>
              <a:rPr lang="en-US" sz="5400" dirty="0">
                <a:solidFill>
                  <a:schemeClr val="bg1"/>
                </a:solidFill>
              </a:rPr>
              <a:t>Recruiting</a:t>
            </a:r>
          </a:p>
        </p:txBody>
      </p:sp>
      <p:sp>
        <p:nvSpPr>
          <p:cNvPr id="5" name="Slide Number Placeholder 4">
            <a:extLst>
              <a:ext uri="{FF2B5EF4-FFF2-40B4-BE49-F238E27FC236}">
                <a16:creationId xmlns:a16="http://schemas.microsoft.com/office/drawing/2014/main" id="{3FE6128A-6216-471A-B98C-2F19C8BC850C}"/>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30533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Facilitator</a:t>
            </a:r>
          </a:p>
        </p:txBody>
      </p:sp>
      <p:sp>
        <p:nvSpPr>
          <p:cNvPr id="7" name="Content Placeholder 6">
            <a:extLst>
              <a:ext uri="{FF2B5EF4-FFF2-40B4-BE49-F238E27FC236}">
                <a16:creationId xmlns:a16="http://schemas.microsoft.com/office/drawing/2014/main" id="{02099318-0BC1-4913-B285-8DF211B945F7}"/>
              </a:ext>
            </a:extLst>
          </p:cNvPr>
          <p:cNvSpPr>
            <a:spLocks noGrp="1"/>
          </p:cNvSpPr>
          <p:nvPr>
            <p:ph idx="1"/>
          </p:nvPr>
        </p:nvSpPr>
        <p:spPr>
          <a:xfrm>
            <a:off x="693021" y="3073473"/>
            <a:ext cx="8781179" cy="1827300"/>
          </a:xfrm>
        </p:spPr>
        <p:txBody>
          <a:bodyPr>
            <a:noAutofit/>
          </a:bodyPr>
          <a:lstStyle/>
          <a:p>
            <a:pPr marL="0" indent="0">
              <a:buNone/>
            </a:pPr>
            <a:r>
              <a:rPr lang="en-US" sz="4800" dirty="0">
                <a:solidFill>
                  <a:schemeClr val="bg1"/>
                </a:solidFill>
              </a:rPr>
              <a:t>Rob Hail - Membership Manger</a:t>
            </a:r>
          </a:p>
          <a:p>
            <a:pPr marL="0" indent="0">
              <a:buNone/>
            </a:pPr>
            <a:r>
              <a:rPr lang="en-US" sz="3600" dirty="0">
                <a:solidFill>
                  <a:schemeClr val="bg1"/>
                </a:solidFill>
                <a:hlinkClick r:id="rId2"/>
              </a:rPr>
              <a:t>membership@ohiolegion.com</a:t>
            </a:r>
            <a:r>
              <a:rPr lang="en-US" sz="3600" dirty="0">
                <a:solidFill>
                  <a:schemeClr val="bg1"/>
                </a:solidFill>
              </a:rPr>
              <a:t> </a:t>
            </a:r>
          </a:p>
        </p:txBody>
      </p:sp>
      <p:sp>
        <p:nvSpPr>
          <p:cNvPr id="5" name="Slide Number Placeholder 4">
            <a:extLst>
              <a:ext uri="{FF2B5EF4-FFF2-40B4-BE49-F238E27FC236}">
                <a16:creationId xmlns:a16="http://schemas.microsoft.com/office/drawing/2014/main" id="{1B8F32E5-D205-4FA9-9AA0-0B31CCA11572}"/>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17061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D58B-9348-4EB2-A389-8EBDAD9789E2}"/>
              </a:ext>
            </a:extLst>
          </p:cNvPr>
          <p:cNvSpPr>
            <a:spLocks noGrp="1"/>
          </p:cNvSpPr>
          <p:nvPr>
            <p:ph type="title"/>
          </p:nvPr>
        </p:nvSpPr>
        <p:spPr>
          <a:xfrm>
            <a:off x="165101" y="753227"/>
            <a:ext cx="10129080" cy="1080940"/>
          </a:xfrm>
        </p:spPr>
        <p:txBody>
          <a:bodyPr>
            <a:normAutofit/>
          </a:bodyPr>
          <a:lstStyle/>
          <a:p>
            <a:pPr algn="ctr"/>
            <a:r>
              <a:rPr lang="en-US" sz="2800" dirty="0"/>
              <a:t>Ohio 3-Year </a:t>
            </a:r>
            <a:r>
              <a:rPr lang="en-US" sz="3200" dirty="0"/>
              <a:t>Membership</a:t>
            </a:r>
            <a:r>
              <a:rPr lang="en-US" sz="2800" dirty="0"/>
              <a:t> Comparison as of January, 19 2018</a:t>
            </a:r>
          </a:p>
        </p:txBody>
      </p:sp>
      <p:sp>
        <p:nvSpPr>
          <p:cNvPr id="4" name="Text Placeholder 3">
            <a:extLst>
              <a:ext uri="{FF2B5EF4-FFF2-40B4-BE49-F238E27FC236}">
                <a16:creationId xmlns:a16="http://schemas.microsoft.com/office/drawing/2014/main" id="{A6EE1071-106C-4DB0-B84A-E2F488893724}"/>
              </a:ext>
            </a:extLst>
          </p:cNvPr>
          <p:cNvSpPr>
            <a:spLocks noGrp="1"/>
          </p:cNvSpPr>
          <p:nvPr>
            <p:ph type="body" sz="half" idx="2"/>
          </p:nvPr>
        </p:nvSpPr>
        <p:spPr/>
        <p:txBody>
          <a:bodyPr>
            <a:normAutofit/>
          </a:bodyPr>
          <a:lstStyle/>
          <a:p>
            <a:pPr algn="ctr"/>
            <a:r>
              <a:rPr lang="en-US" sz="6000" dirty="0">
                <a:solidFill>
                  <a:schemeClr val="bg1"/>
                </a:solidFill>
              </a:rPr>
              <a:t>Renewals</a:t>
            </a:r>
          </a:p>
        </p:txBody>
      </p:sp>
      <p:pic>
        <p:nvPicPr>
          <p:cNvPr id="7" name="Content Placeholder 6">
            <a:extLst>
              <a:ext uri="{FF2B5EF4-FFF2-40B4-BE49-F238E27FC236}">
                <a16:creationId xmlns:a16="http://schemas.microsoft.com/office/drawing/2014/main" id="{00000000-0008-0000-0000-000003000000}"/>
              </a:ext>
            </a:extLst>
          </p:cNvPr>
          <p:cNvPicPr>
            <a:picLocks noGrp="1"/>
          </p:cNvPicPr>
          <p:nvPr>
            <p:ph idx="1"/>
          </p:nvPr>
        </p:nvPicPr>
        <p:blipFill>
          <a:blip r:embed="rId2" cstate="print"/>
          <a:stretch>
            <a:fillRect/>
          </a:stretch>
        </p:blipFill>
        <p:spPr>
          <a:xfrm>
            <a:off x="4737100" y="2057401"/>
            <a:ext cx="7315200" cy="4584700"/>
          </a:xfrm>
          <a:prstGeom prst="rect">
            <a:avLst/>
          </a:prstGeom>
        </p:spPr>
      </p:pic>
      <p:sp>
        <p:nvSpPr>
          <p:cNvPr id="6" name="Slide Number Placeholder 5">
            <a:extLst>
              <a:ext uri="{FF2B5EF4-FFF2-40B4-BE49-F238E27FC236}">
                <a16:creationId xmlns:a16="http://schemas.microsoft.com/office/drawing/2014/main" id="{F5957D94-1029-44E1-BF86-78CD928AFB51}"/>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99885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D58B-9348-4EB2-A389-8EBDAD9789E2}"/>
              </a:ext>
            </a:extLst>
          </p:cNvPr>
          <p:cNvSpPr>
            <a:spLocks noGrp="1"/>
          </p:cNvSpPr>
          <p:nvPr>
            <p:ph type="title"/>
          </p:nvPr>
        </p:nvSpPr>
        <p:spPr>
          <a:xfrm>
            <a:off x="152401" y="753227"/>
            <a:ext cx="10141780" cy="1080940"/>
          </a:xfrm>
        </p:spPr>
        <p:txBody>
          <a:bodyPr>
            <a:normAutofit/>
          </a:bodyPr>
          <a:lstStyle/>
          <a:p>
            <a:pPr algn="ctr"/>
            <a:r>
              <a:rPr lang="en-US" sz="2800" dirty="0"/>
              <a:t>Ohio 3-Year </a:t>
            </a:r>
            <a:r>
              <a:rPr lang="en-US" sz="3200" dirty="0"/>
              <a:t>Membership</a:t>
            </a:r>
            <a:r>
              <a:rPr lang="en-US" sz="2800" dirty="0"/>
              <a:t> Comparison as of January, 19 2018</a:t>
            </a:r>
          </a:p>
        </p:txBody>
      </p:sp>
      <p:sp>
        <p:nvSpPr>
          <p:cNvPr id="4" name="Text Placeholder 3">
            <a:extLst>
              <a:ext uri="{FF2B5EF4-FFF2-40B4-BE49-F238E27FC236}">
                <a16:creationId xmlns:a16="http://schemas.microsoft.com/office/drawing/2014/main" id="{A6EE1071-106C-4DB0-B84A-E2F488893724}"/>
              </a:ext>
            </a:extLst>
          </p:cNvPr>
          <p:cNvSpPr>
            <a:spLocks noGrp="1"/>
          </p:cNvSpPr>
          <p:nvPr>
            <p:ph type="body" sz="half" idx="2"/>
          </p:nvPr>
        </p:nvSpPr>
        <p:spPr>
          <a:xfrm>
            <a:off x="495300" y="2336872"/>
            <a:ext cx="3975100" cy="3599317"/>
          </a:xfrm>
        </p:spPr>
        <p:txBody>
          <a:bodyPr>
            <a:normAutofit/>
          </a:bodyPr>
          <a:lstStyle/>
          <a:p>
            <a:pPr algn="ctr"/>
            <a:r>
              <a:rPr lang="en-US" sz="6000" dirty="0">
                <a:solidFill>
                  <a:schemeClr val="bg1"/>
                </a:solidFill>
              </a:rPr>
              <a:t> Traditional New Members</a:t>
            </a:r>
          </a:p>
        </p:txBody>
      </p:sp>
      <p:pic>
        <p:nvPicPr>
          <p:cNvPr id="9" name="Picture 8">
            <a:extLst>
              <a:ext uri="{FF2B5EF4-FFF2-40B4-BE49-F238E27FC236}">
                <a16:creationId xmlns:a16="http://schemas.microsoft.com/office/drawing/2014/main" id="{00000000-0008-0000-0000-000002000000}"/>
              </a:ext>
            </a:extLst>
          </p:cNvPr>
          <p:cNvPicPr/>
          <p:nvPr/>
        </p:nvPicPr>
        <p:blipFill>
          <a:blip r:embed="rId2" cstate="print"/>
          <a:stretch>
            <a:fillRect/>
          </a:stretch>
        </p:blipFill>
        <p:spPr>
          <a:xfrm>
            <a:off x="4749800" y="2057401"/>
            <a:ext cx="7315200" cy="4584700"/>
          </a:xfrm>
          <a:prstGeom prst="rect">
            <a:avLst/>
          </a:prstGeom>
        </p:spPr>
      </p:pic>
      <p:sp>
        <p:nvSpPr>
          <p:cNvPr id="6" name="Slide Number Placeholder 5">
            <a:extLst>
              <a:ext uri="{FF2B5EF4-FFF2-40B4-BE49-F238E27FC236}">
                <a16:creationId xmlns:a16="http://schemas.microsoft.com/office/drawing/2014/main" id="{3DB7E54C-E804-42A6-89F4-5595074C87CE}"/>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69972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D58B-9348-4EB2-A389-8EBDAD9789E2}"/>
              </a:ext>
            </a:extLst>
          </p:cNvPr>
          <p:cNvSpPr>
            <a:spLocks noGrp="1"/>
          </p:cNvSpPr>
          <p:nvPr>
            <p:ph type="title"/>
          </p:nvPr>
        </p:nvSpPr>
        <p:spPr>
          <a:xfrm>
            <a:off x="152401" y="753227"/>
            <a:ext cx="10141780" cy="1080940"/>
          </a:xfrm>
        </p:spPr>
        <p:txBody>
          <a:bodyPr>
            <a:normAutofit/>
          </a:bodyPr>
          <a:lstStyle/>
          <a:p>
            <a:pPr algn="ctr"/>
            <a:r>
              <a:rPr lang="en-US" sz="2800" dirty="0"/>
              <a:t>Ohio 3-Year </a:t>
            </a:r>
            <a:r>
              <a:rPr lang="en-US" sz="3200" dirty="0"/>
              <a:t>Membership</a:t>
            </a:r>
            <a:r>
              <a:rPr lang="en-US" sz="2800" dirty="0"/>
              <a:t> Comparison as of January, 19 2018</a:t>
            </a:r>
          </a:p>
        </p:txBody>
      </p:sp>
      <p:sp>
        <p:nvSpPr>
          <p:cNvPr id="4" name="Text Placeholder 3">
            <a:extLst>
              <a:ext uri="{FF2B5EF4-FFF2-40B4-BE49-F238E27FC236}">
                <a16:creationId xmlns:a16="http://schemas.microsoft.com/office/drawing/2014/main" id="{A6EE1071-106C-4DB0-B84A-E2F488893724}"/>
              </a:ext>
            </a:extLst>
          </p:cNvPr>
          <p:cNvSpPr>
            <a:spLocks noGrp="1"/>
          </p:cNvSpPr>
          <p:nvPr>
            <p:ph type="body" sz="half" idx="2"/>
          </p:nvPr>
        </p:nvSpPr>
        <p:spPr>
          <a:xfrm>
            <a:off x="495300" y="2336872"/>
            <a:ext cx="3975100" cy="3599317"/>
          </a:xfrm>
        </p:spPr>
        <p:txBody>
          <a:bodyPr>
            <a:normAutofit/>
          </a:bodyPr>
          <a:lstStyle/>
          <a:p>
            <a:pPr algn="ctr"/>
            <a:r>
              <a:rPr lang="en-US" sz="6000" dirty="0">
                <a:solidFill>
                  <a:schemeClr val="bg1"/>
                </a:solidFill>
              </a:rPr>
              <a:t> Death Rate</a:t>
            </a:r>
          </a:p>
        </p:txBody>
      </p:sp>
      <p:pic>
        <p:nvPicPr>
          <p:cNvPr id="6" name="Content Placeholder 5">
            <a:extLst>
              <a:ext uri="{FF2B5EF4-FFF2-40B4-BE49-F238E27FC236}">
                <a16:creationId xmlns:a16="http://schemas.microsoft.com/office/drawing/2014/main" id="{00000000-0008-0000-0000-000005000000}"/>
              </a:ext>
            </a:extLst>
          </p:cNvPr>
          <p:cNvPicPr>
            <a:picLocks noGrp="1"/>
          </p:cNvPicPr>
          <p:nvPr>
            <p:ph idx="1"/>
          </p:nvPr>
        </p:nvPicPr>
        <p:blipFill>
          <a:blip r:embed="rId2" cstate="print"/>
          <a:stretch>
            <a:fillRect/>
          </a:stretch>
        </p:blipFill>
        <p:spPr>
          <a:xfrm>
            <a:off x="4737100" y="2057400"/>
            <a:ext cx="7315199" cy="4572000"/>
          </a:xfrm>
          <a:prstGeom prst="rect">
            <a:avLst/>
          </a:prstGeom>
        </p:spPr>
      </p:pic>
      <p:sp>
        <p:nvSpPr>
          <p:cNvPr id="7" name="Slide Number Placeholder 6">
            <a:extLst>
              <a:ext uri="{FF2B5EF4-FFF2-40B4-BE49-F238E27FC236}">
                <a16:creationId xmlns:a16="http://schemas.microsoft.com/office/drawing/2014/main" id="{5BEA3F11-7863-48D7-AA4C-756FD8AF72D4}"/>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68518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D58B-9348-4EB2-A389-8EBDAD9789E2}"/>
              </a:ext>
            </a:extLst>
          </p:cNvPr>
          <p:cNvSpPr>
            <a:spLocks noGrp="1"/>
          </p:cNvSpPr>
          <p:nvPr>
            <p:ph type="title"/>
          </p:nvPr>
        </p:nvSpPr>
        <p:spPr>
          <a:xfrm>
            <a:off x="152401" y="753227"/>
            <a:ext cx="10141780" cy="1080940"/>
          </a:xfrm>
        </p:spPr>
        <p:txBody>
          <a:bodyPr>
            <a:normAutofit/>
          </a:bodyPr>
          <a:lstStyle/>
          <a:p>
            <a:pPr algn="ctr"/>
            <a:r>
              <a:rPr lang="en-US" sz="2800" dirty="0"/>
              <a:t>Ohio </a:t>
            </a:r>
            <a:r>
              <a:rPr lang="en-US" sz="3200" dirty="0"/>
              <a:t>3-Year</a:t>
            </a:r>
            <a:r>
              <a:rPr lang="en-US" sz="2800" dirty="0"/>
              <a:t> Membership Comparison as of January, 19 2018</a:t>
            </a:r>
          </a:p>
        </p:txBody>
      </p:sp>
      <p:sp>
        <p:nvSpPr>
          <p:cNvPr id="4" name="Text Placeholder 3">
            <a:extLst>
              <a:ext uri="{FF2B5EF4-FFF2-40B4-BE49-F238E27FC236}">
                <a16:creationId xmlns:a16="http://schemas.microsoft.com/office/drawing/2014/main" id="{A6EE1071-106C-4DB0-B84A-E2F488893724}"/>
              </a:ext>
            </a:extLst>
          </p:cNvPr>
          <p:cNvSpPr>
            <a:spLocks noGrp="1"/>
          </p:cNvSpPr>
          <p:nvPr>
            <p:ph type="body" sz="half" idx="2"/>
          </p:nvPr>
        </p:nvSpPr>
        <p:spPr>
          <a:xfrm>
            <a:off x="266700" y="2336872"/>
            <a:ext cx="4203700" cy="3599317"/>
          </a:xfrm>
        </p:spPr>
        <p:txBody>
          <a:bodyPr>
            <a:normAutofit/>
          </a:bodyPr>
          <a:lstStyle/>
          <a:p>
            <a:pPr algn="ctr"/>
            <a:r>
              <a:rPr lang="en-US" sz="6000" dirty="0">
                <a:solidFill>
                  <a:schemeClr val="bg1"/>
                </a:solidFill>
              </a:rPr>
              <a:t> Market Penetration</a:t>
            </a:r>
          </a:p>
        </p:txBody>
      </p:sp>
      <p:pic>
        <p:nvPicPr>
          <p:cNvPr id="7" name="Picture 6">
            <a:extLst>
              <a:ext uri="{FF2B5EF4-FFF2-40B4-BE49-F238E27FC236}">
                <a16:creationId xmlns:a16="http://schemas.microsoft.com/office/drawing/2014/main" id="{00000000-0008-0000-0000-000004000000}"/>
              </a:ext>
            </a:extLst>
          </p:cNvPr>
          <p:cNvPicPr/>
          <p:nvPr/>
        </p:nvPicPr>
        <p:blipFill>
          <a:blip r:embed="rId2" cstate="print"/>
          <a:stretch>
            <a:fillRect/>
          </a:stretch>
        </p:blipFill>
        <p:spPr>
          <a:xfrm>
            <a:off x="4737100" y="2057401"/>
            <a:ext cx="7315200" cy="4572000"/>
          </a:xfrm>
          <a:prstGeom prst="rect">
            <a:avLst/>
          </a:prstGeom>
        </p:spPr>
      </p:pic>
      <p:sp>
        <p:nvSpPr>
          <p:cNvPr id="6" name="Slide Number Placeholder 5">
            <a:extLst>
              <a:ext uri="{FF2B5EF4-FFF2-40B4-BE49-F238E27FC236}">
                <a16:creationId xmlns:a16="http://schemas.microsoft.com/office/drawing/2014/main" id="{AC2BCFF5-F410-43D7-A2C7-AFFA73DEA9CC}"/>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03822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D58B-9348-4EB2-A389-8EBDAD9789E2}"/>
              </a:ext>
            </a:extLst>
          </p:cNvPr>
          <p:cNvSpPr>
            <a:spLocks noGrp="1"/>
          </p:cNvSpPr>
          <p:nvPr>
            <p:ph type="title"/>
          </p:nvPr>
        </p:nvSpPr>
        <p:spPr>
          <a:xfrm>
            <a:off x="152401" y="753227"/>
            <a:ext cx="10141780" cy="1080940"/>
          </a:xfrm>
        </p:spPr>
        <p:txBody>
          <a:bodyPr>
            <a:normAutofit/>
          </a:bodyPr>
          <a:lstStyle/>
          <a:p>
            <a:pPr algn="ctr"/>
            <a:r>
              <a:rPr lang="en-US" sz="2800" dirty="0"/>
              <a:t>Ohio 3-Year </a:t>
            </a:r>
            <a:r>
              <a:rPr lang="en-US" sz="3200" dirty="0"/>
              <a:t>Membership</a:t>
            </a:r>
            <a:r>
              <a:rPr lang="en-US" sz="2800" dirty="0"/>
              <a:t> Comparison as of January, 19 2018</a:t>
            </a:r>
          </a:p>
        </p:txBody>
      </p:sp>
      <p:sp>
        <p:nvSpPr>
          <p:cNvPr id="4" name="Text Placeholder 3">
            <a:extLst>
              <a:ext uri="{FF2B5EF4-FFF2-40B4-BE49-F238E27FC236}">
                <a16:creationId xmlns:a16="http://schemas.microsoft.com/office/drawing/2014/main" id="{A6EE1071-106C-4DB0-B84A-E2F488893724}"/>
              </a:ext>
            </a:extLst>
          </p:cNvPr>
          <p:cNvSpPr>
            <a:spLocks noGrp="1"/>
          </p:cNvSpPr>
          <p:nvPr>
            <p:ph type="body" sz="half" idx="2"/>
          </p:nvPr>
        </p:nvSpPr>
        <p:spPr>
          <a:xfrm>
            <a:off x="266700" y="2336872"/>
            <a:ext cx="4203700" cy="3599317"/>
          </a:xfrm>
        </p:spPr>
        <p:txBody>
          <a:bodyPr>
            <a:normAutofit/>
          </a:bodyPr>
          <a:lstStyle/>
          <a:p>
            <a:pPr algn="ctr"/>
            <a:r>
              <a:rPr lang="en-US" sz="6000" dirty="0">
                <a:solidFill>
                  <a:schemeClr val="bg1"/>
                </a:solidFill>
              </a:rPr>
              <a:t> </a:t>
            </a:r>
            <a:r>
              <a:rPr lang="en-US" sz="6000" u="sng" dirty="0">
                <a:solidFill>
                  <a:schemeClr val="bg1"/>
                </a:solidFill>
              </a:rPr>
              <a:t>Active</a:t>
            </a:r>
            <a:r>
              <a:rPr lang="en-US" sz="6000" dirty="0">
                <a:solidFill>
                  <a:schemeClr val="bg1"/>
                </a:solidFill>
              </a:rPr>
              <a:t> Members by War Era</a:t>
            </a:r>
          </a:p>
        </p:txBody>
      </p:sp>
      <p:pic>
        <p:nvPicPr>
          <p:cNvPr id="6" name="Picture 5">
            <a:extLst>
              <a:ext uri="{FF2B5EF4-FFF2-40B4-BE49-F238E27FC236}">
                <a16:creationId xmlns:a16="http://schemas.microsoft.com/office/drawing/2014/main" id="{00000000-0008-0000-0000-000007000000}"/>
              </a:ext>
            </a:extLst>
          </p:cNvPr>
          <p:cNvPicPr/>
          <p:nvPr/>
        </p:nvPicPr>
        <p:blipFill>
          <a:blip r:embed="rId2" cstate="print"/>
          <a:stretch>
            <a:fillRect/>
          </a:stretch>
        </p:blipFill>
        <p:spPr>
          <a:xfrm>
            <a:off x="4737100" y="2057401"/>
            <a:ext cx="7315200" cy="4572000"/>
          </a:xfrm>
          <a:prstGeom prst="rect">
            <a:avLst/>
          </a:prstGeom>
        </p:spPr>
      </p:pic>
      <p:sp>
        <p:nvSpPr>
          <p:cNvPr id="7" name="Slide Number Placeholder 6">
            <a:extLst>
              <a:ext uri="{FF2B5EF4-FFF2-40B4-BE49-F238E27FC236}">
                <a16:creationId xmlns:a16="http://schemas.microsoft.com/office/drawing/2014/main" id="{6DF21CB6-EF99-4D19-87FB-6701A1D30988}"/>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81592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D58B-9348-4EB2-A389-8EBDAD9789E2}"/>
              </a:ext>
            </a:extLst>
          </p:cNvPr>
          <p:cNvSpPr>
            <a:spLocks noGrp="1"/>
          </p:cNvSpPr>
          <p:nvPr>
            <p:ph type="title"/>
          </p:nvPr>
        </p:nvSpPr>
        <p:spPr>
          <a:xfrm>
            <a:off x="152401" y="753227"/>
            <a:ext cx="10141780" cy="1080940"/>
          </a:xfrm>
        </p:spPr>
        <p:txBody>
          <a:bodyPr>
            <a:normAutofit/>
          </a:bodyPr>
          <a:lstStyle/>
          <a:p>
            <a:pPr algn="ctr"/>
            <a:r>
              <a:rPr lang="en-US" sz="2800" dirty="0"/>
              <a:t>Ohio 3-Year </a:t>
            </a:r>
            <a:r>
              <a:rPr lang="en-US" sz="3200" dirty="0"/>
              <a:t>Membership</a:t>
            </a:r>
            <a:r>
              <a:rPr lang="en-US" sz="2800" dirty="0"/>
              <a:t> Comparison as of January, 19 2018</a:t>
            </a:r>
          </a:p>
        </p:txBody>
      </p:sp>
      <p:sp>
        <p:nvSpPr>
          <p:cNvPr id="4" name="Text Placeholder 3">
            <a:extLst>
              <a:ext uri="{FF2B5EF4-FFF2-40B4-BE49-F238E27FC236}">
                <a16:creationId xmlns:a16="http://schemas.microsoft.com/office/drawing/2014/main" id="{A6EE1071-106C-4DB0-B84A-E2F488893724}"/>
              </a:ext>
            </a:extLst>
          </p:cNvPr>
          <p:cNvSpPr>
            <a:spLocks noGrp="1"/>
          </p:cNvSpPr>
          <p:nvPr>
            <p:ph type="body" sz="half" idx="2"/>
          </p:nvPr>
        </p:nvSpPr>
        <p:spPr>
          <a:xfrm>
            <a:off x="266700" y="2336872"/>
            <a:ext cx="4203700" cy="3599317"/>
          </a:xfrm>
        </p:spPr>
        <p:txBody>
          <a:bodyPr>
            <a:normAutofit/>
          </a:bodyPr>
          <a:lstStyle/>
          <a:p>
            <a:pPr algn="ctr"/>
            <a:r>
              <a:rPr lang="en-US" sz="6000" dirty="0">
                <a:solidFill>
                  <a:schemeClr val="bg1"/>
                </a:solidFill>
              </a:rPr>
              <a:t>Deceased Members by War Era</a:t>
            </a:r>
          </a:p>
        </p:txBody>
      </p:sp>
      <p:pic>
        <p:nvPicPr>
          <p:cNvPr id="7" name="Picture 6">
            <a:extLst>
              <a:ext uri="{FF2B5EF4-FFF2-40B4-BE49-F238E27FC236}">
                <a16:creationId xmlns:a16="http://schemas.microsoft.com/office/drawing/2014/main" id="{00000000-0008-0000-0000-000006000000}"/>
              </a:ext>
            </a:extLst>
          </p:cNvPr>
          <p:cNvPicPr/>
          <p:nvPr/>
        </p:nvPicPr>
        <p:blipFill>
          <a:blip r:embed="rId2" cstate="print"/>
          <a:stretch>
            <a:fillRect/>
          </a:stretch>
        </p:blipFill>
        <p:spPr>
          <a:xfrm>
            <a:off x="4749800" y="2070101"/>
            <a:ext cx="7302500" cy="4546600"/>
          </a:xfrm>
          <a:prstGeom prst="rect">
            <a:avLst/>
          </a:prstGeom>
        </p:spPr>
      </p:pic>
      <p:sp>
        <p:nvSpPr>
          <p:cNvPr id="6" name="Slide Number Placeholder 5">
            <a:extLst>
              <a:ext uri="{FF2B5EF4-FFF2-40B4-BE49-F238E27FC236}">
                <a16:creationId xmlns:a16="http://schemas.microsoft.com/office/drawing/2014/main" id="{FD730E08-53A5-4C80-B567-52BEB7C7E4F0}"/>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78631977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782</TotalTime>
  <Words>540</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Trebuchet MS</vt:lpstr>
      <vt:lpstr>Berlin</vt:lpstr>
      <vt:lpstr>Membership Recruiting &amp; Retention</vt:lpstr>
      <vt:lpstr>Membership Recruiting</vt:lpstr>
      <vt:lpstr>Facilitator</vt:lpstr>
      <vt:lpstr>Ohio 3-Year Membership Comparison as of January, 19 2018</vt:lpstr>
      <vt:lpstr>Ohio 3-Year Membership Comparison as of January, 19 2018</vt:lpstr>
      <vt:lpstr>Ohio 3-Year Membership Comparison as of January, 19 2018</vt:lpstr>
      <vt:lpstr>Ohio 3-Year Membership Comparison as of January, 19 2018</vt:lpstr>
      <vt:lpstr>Ohio 3-Year Membership Comparison as of January, 19 2018</vt:lpstr>
      <vt:lpstr>Ohio 3-Year Membership Comparison as of January, 19 2018</vt:lpstr>
      <vt:lpstr>PowerPoint Presentation</vt:lpstr>
      <vt:lpstr>Recruiting Best Practices</vt:lpstr>
      <vt:lpstr>Recruiting Best Practices</vt:lpstr>
      <vt:lpstr>Recruiting Best Practices</vt:lpstr>
      <vt:lpstr>Recruiting Best Practices</vt:lpstr>
      <vt:lpstr>Membership Retention</vt:lpstr>
      <vt:lpstr>Retention Best Practices</vt:lpstr>
      <vt:lpstr>Retention Best Practices</vt:lpstr>
      <vt:lpstr>Retention Best Practices</vt:lpstr>
      <vt:lpstr>Recruiting &amp; Retention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Retention</dc:title>
  <dc:creator>Jason Graven</dc:creator>
  <cp:lastModifiedBy>Rob Hail</cp:lastModifiedBy>
  <cp:revision>32</cp:revision>
  <dcterms:created xsi:type="dcterms:W3CDTF">2017-01-19T17:15:13Z</dcterms:created>
  <dcterms:modified xsi:type="dcterms:W3CDTF">2018-01-23T13:26:53Z</dcterms:modified>
</cp:coreProperties>
</file>