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61" r:id="rId2"/>
    <p:sldId id="279" r:id="rId3"/>
    <p:sldId id="257" r:id="rId4"/>
    <p:sldId id="296" r:id="rId5"/>
    <p:sldId id="280" r:id="rId6"/>
    <p:sldId id="271" r:id="rId7"/>
    <p:sldId id="272" r:id="rId8"/>
    <p:sldId id="273" r:id="rId9"/>
    <p:sldId id="294" r:id="rId10"/>
    <p:sldId id="282" r:id="rId11"/>
    <p:sldId id="284" r:id="rId12"/>
    <p:sldId id="285" r:id="rId13"/>
    <p:sldId id="287" r:id="rId14"/>
    <p:sldId id="275" r:id="rId15"/>
    <p:sldId id="295" r:id="rId16"/>
    <p:sldId id="29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Blackwell" initials="MB" lastIdx="4" clrIdx="0">
    <p:extLst>
      <p:ext uri="{19B8F6BF-5375-455C-9EA6-DF929625EA0E}">
        <p15:presenceInfo xmlns:p15="http://schemas.microsoft.com/office/powerpoint/2012/main" userId="S-1-5-21-2476831233-58314774-3090665200-2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706" autoAdjust="0"/>
  </p:normalViewPr>
  <p:slideViewPr>
    <p:cSldViewPr snapToGrid="0">
      <p:cViewPr varScale="1">
        <p:scale>
          <a:sx n="111" d="100"/>
          <a:sy n="111" d="100"/>
        </p:scale>
        <p:origin x="594" y="216"/>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2" d="100"/>
          <a:sy n="82" d="100"/>
        </p:scale>
        <p:origin x="3852"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an Boyers" userId="b347b480a0179a2e" providerId="LiveId" clId="{B36A8E2D-1337-42BA-ABC8-9013DA6A9592}"/>
    <pc:docChg chg="custSel modSld">
      <pc:chgData name="Dean Boyers" userId="b347b480a0179a2e" providerId="LiveId" clId="{B36A8E2D-1337-42BA-ABC8-9013DA6A9592}" dt="2026-01-07T01:27:13.942" v="158" actId="20577"/>
      <pc:docMkLst>
        <pc:docMk/>
      </pc:docMkLst>
      <pc:sldChg chg="modSp mod">
        <pc:chgData name="Dean Boyers" userId="b347b480a0179a2e" providerId="LiveId" clId="{B36A8E2D-1337-42BA-ABC8-9013DA6A9592}" dt="2026-01-07T01:21:37.324" v="126" actId="20577"/>
        <pc:sldMkLst>
          <pc:docMk/>
          <pc:sldMk cId="3984617762" sldId="257"/>
        </pc:sldMkLst>
        <pc:spChg chg="mod">
          <ac:chgData name="Dean Boyers" userId="b347b480a0179a2e" providerId="LiveId" clId="{B36A8E2D-1337-42BA-ABC8-9013DA6A9592}" dt="2026-01-07T01:21:37.324" v="126" actId="20577"/>
          <ac:spMkLst>
            <pc:docMk/>
            <pc:sldMk cId="3984617762" sldId="257"/>
            <ac:spMk id="3" creationId="{00000000-0000-0000-0000-000000000000}"/>
          </ac:spMkLst>
        </pc:spChg>
      </pc:sldChg>
      <pc:sldChg chg="modSp mod">
        <pc:chgData name="Dean Boyers" userId="b347b480a0179a2e" providerId="LiveId" clId="{B36A8E2D-1337-42BA-ABC8-9013DA6A9592}" dt="2026-01-07T01:24:02.268" v="142" actId="20577"/>
        <pc:sldMkLst>
          <pc:docMk/>
          <pc:sldMk cId="744915846" sldId="271"/>
        </pc:sldMkLst>
        <pc:spChg chg="mod">
          <ac:chgData name="Dean Boyers" userId="b347b480a0179a2e" providerId="LiveId" clId="{B36A8E2D-1337-42BA-ABC8-9013DA6A9592}" dt="2026-01-07T01:24:02.268" v="142" actId="20577"/>
          <ac:spMkLst>
            <pc:docMk/>
            <pc:sldMk cId="744915846" sldId="271"/>
            <ac:spMk id="3" creationId="{00000000-0000-0000-0000-000000000000}"/>
          </ac:spMkLst>
        </pc:spChg>
      </pc:sldChg>
      <pc:sldChg chg="modSp mod">
        <pc:chgData name="Dean Boyers" userId="b347b480a0179a2e" providerId="LiveId" clId="{B36A8E2D-1337-42BA-ABC8-9013DA6A9592}" dt="2026-01-07T01:25:19.316" v="144" actId="20577"/>
        <pc:sldMkLst>
          <pc:docMk/>
          <pc:sldMk cId="2082809070" sldId="272"/>
        </pc:sldMkLst>
        <pc:spChg chg="mod">
          <ac:chgData name="Dean Boyers" userId="b347b480a0179a2e" providerId="LiveId" clId="{B36A8E2D-1337-42BA-ABC8-9013DA6A9592}" dt="2026-01-07T01:25:19.316" v="144" actId="20577"/>
          <ac:spMkLst>
            <pc:docMk/>
            <pc:sldMk cId="2082809070" sldId="272"/>
            <ac:spMk id="3" creationId="{00000000-0000-0000-0000-000000000000}"/>
          </ac:spMkLst>
        </pc:spChg>
      </pc:sldChg>
      <pc:sldChg chg="modSp mod">
        <pc:chgData name="Dean Boyers" userId="b347b480a0179a2e" providerId="LiveId" clId="{B36A8E2D-1337-42BA-ABC8-9013DA6A9592}" dt="2026-01-07T01:23:11.509" v="140" actId="20577"/>
        <pc:sldMkLst>
          <pc:docMk/>
          <pc:sldMk cId="1152214091" sldId="280"/>
        </pc:sldMkLst>
        <pc:spChg chg="mod">
          <ac:chgData name="Dean Boyers" userId="b347b480a0179a2e" providerId="LiveId" clId="{B36A8E2D-1337-42BA-ABC8-9013DA6A9592}" dt="2026-01-07T01:23:11.509" v="140" actId="20577"/>
          <ac:spMkLst>
            <pc:docMk/>
            <pc:sldMk cId="1152214091" sldId="280"/>
            <ac:spMk id="3" creationId="{00000000-0000-0000-0000-000000000000}"/>
          </ac:spMkLst>
        </pc:spChg>
      </pc:sldChg>
      <pc:sldChg chg="modSp mod">
        <pc:chgData name="Dean Boyers" userId="b347b480a0179a2e" providerId="LiveId" clId="{B36A8E2D-1337-42BA-ABC8-9013DA6A9592}" dt="2026-01-07T01:27:13.942" v="158" actId="20577"/>
        <pc:sldMkLst>
          <pc:docMk/>
          <pc:sldMk cId="3125544032" sldId="294"/>
        </pc:sldMkLst>
        <pc:spChg chg="mod">
          <ac:chgData name="Dean Boyers" userId="b347b480a0179a2e" providerId="LiveId" clId="{B36A8E2D-1337-42BA-ABC8-9013DA6A9592}" dt="2026-01-07T01:27:13.942" v="158" actId="20577"/>
          <ac:spMkLst>
            <pc:docMk/>
            <pc:sldMk cId="3125544032" sldId="294"/>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9041DB8-B66F-4DC8-A96E-33677E0F90FF}" type="datetimeFigureOut">
              <a:rPr lang="en-US" smtClean="0"/>
              <a:t>1/6/2026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604A0D4-B89B-4ADD-AF9E-38636B40EE4E}" type="slidenum">
              <a:rPr lang="en-US" smtClean="0"/>
              <a:t>‹#›</a:t>
            </a:fld>
            <a:endParaRPr lang="en-US"/>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49C4A-65AC-492D-9701-81B46C3AD0E4}" type="datetimeFigureOut">
              <a:rPr lang="en-US" smtClean="0"/>
              <a:t>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869989-EB00-4EE7-BCB5-25BDC5BB29F8}" type="slidenum">
              <a:rPr lang="en-US" smtClean="0"/>
              <a:t>‹#›</a:t>
            </a:fld>
            <a:endParaRPr lang="en-US"/>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3</a:t>
            </a:fld>
            <a:endParaRPr lang="en-US"/>
          </a:p>
        </p:txBody>
      </p:sp>
    </p:spTree>
    <p:extLst>
      <p:ext uri="{BB962C8B-B14F-4D97-AF65-F5344CB8AC3E}">
        <p14:creationId xmlns:p14="http://schemas.microsoft.com/office/powerpoint/2010/main" val="1980303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6</a:t>
            </a:fld>
            <a:endParaRPr lang="en-US"/>
          </a:p>
        </p:txBody>
      </p:sp>
    </p:spTree>
    <p:extLst>
      <p:ext uri="{BB962C8B-B14F-4D97-AF65-F5344CB8AC3E}">
        <p14:creationId xmlns:p14="http://schemas.microsoft.com/office/powerpoint/2010/main" val="3294598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7</a:t>
            </a:fld>
            <a:endParaRPr lang="en-US"/>
          </a:p>
        </p:txBody>
      </p:sp>
    </p:spTree>
    <p:extLst>
      <p:ext uri="{BB962C8B-B14F-4D97-AF65-F5344CB8AC3E}">
        <p14:creationId xmlns:p14="http://schemas.microsoft.com/office/powerpoint/2010/main" val="3845481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8</a:t>
            </a:fld>
            <a:endParaRPr lang="en-US"/>
          </a:p>
        </p:txBody>
      </p:sp>
    </p:spTree>
    <p:extLst>
      <p:ext uri="{BB962C8B-B14F-4D97-AF65-F5344CB8AC3E}">
        <p14:creationId xmlns:p14="http://schemas.microsoft.com/office/powerpoint/2010/main" val="17159096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869989-EB00-4EE7-BCB5-25BDC5BB29F8}" type="slidenum">
              <a:rPr lang="en-US" smtClean="0"/>
              <a:t>14</a:t>
            </a:fld>
            <a:endParaRPr lang="en-US"/>
          </a:p>
        </p:txBody>
      </p:sp>
    </p:spTree>
    <p:extLst>
      <p:ext uri="{BB962C8B-B14F-4D97-AF65-F5344CB8AC3E}">
        <p14:creationId xmlns:p14="http://schemas.microsoft.com/office/powerpoint/2010/main" val="39404718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bwMode="hidden">
          <a:xfrm>
            <a:off x="-1" y="0"/>
            <a:ext cx="12192002" cy="6858000"/>
            <a:chOff x="-1" y="0"/>
            <a:chExt cx="12192002" cy="6858000"/>
          </a:xfrm>
        </p:grpSpPr>
        <p:cxnSp>
          <p:nvCxnSpPr>
            <p:cNvPr id="6" name="Straight Connector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userDrawn="1"/>
          </p:nvGrpSpPr>
          <p:grpSpPr bwMode="hidden">
            <a:xfrm>
              <a:off x="-1" y="0"/>
              <a:ext cx="12192001" cy="6858000"/>
              <a:chOff x="-1" y="0"/>
              <a:chExt cx="12192001" cy="6858000"/>
            </a:xfrm>
          </p:grpSpPr>
          <p:cxnSp>
            <p:nvCxnSpPr>
              <p:cNvPr id="41" name="Straight Connector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bwMode="hidden">
              <a:xfrm>
                <a:off x="6327885" y="0"/>
                <a:ext cx="5864115" cy="5898673"/>
                <a:chOff x="6327885" y="0"/>
                <a:chExt cx="5864115" cy="5898673"/>
              </a:xfrm>
            </p:grpSpPr>
            <p:cxnSp>
              <p:nvCxnSpPr>
                <p:cNvPr id="52" name="Straight Connector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Straight Connector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oup 23"/>
            <p:cNvGrpSpPr/>
            <p:nvPr userDrawn="1"/>
          </p:nvGrpSpPr>
          <p:grpSpPr bwMode="hidden">
            <a:xfrm flipH="1">
              <a:off x="0" y="0"/>
              <a:ext cx="12192001" cy="6858000"/>
              <a:chOff x="-1" y="0"/>
              <a:chExt cx="12192001" cy="6858000"/>
            </a:xfrm>
          </p:grpSpPr>
          <p:cxnSp>
            <p:nvCxnSpPr>
              <p:cNvPr id="25" name="Straight Connector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bwMode="hidden">
              <a:xfrm>
                <a:off x="6327885" y="0"/>
                <a:ext cx="5864115" cy="5898673"/>
                <a:chOff x="6327885" y="0"/>
                <a:chExt cx="5864115" cy="5898673"/>
              </a:xfrm>
            </p:grpSpPr>
            <p:cxnSp>
              <p:nvCxnSpPr>
                <p:cNvPr id="36" name="Straight Connector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Straight Connector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ctrTitle"/>
          </p:nvPr>
        </p:nvSpPr>
        <p:spPr>
          <a:xfrm>
            <a:off x="1293845" y="1909346"/>
            <a:ext cx="9604310" cy="3383280"/>
          </a:xfrm>
        </p:spPr>
        <p:txBody>
          <a:bodyPr anchor="b">
            <a:normAutofit/>
          </a:bodyPr>
          <a:lstStyle>
            <a:lvl1pPr algn="l">
              <a:lnSpc>
                <a:spcPct val="76000"/>
              </a:lnSpc>
              <a:defRPr sz="8000" cap="none"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93845" y="5432564"/>
            <a:ext cx="9604310" cy="457200"/>
          </a:xfrm>
        </p:spPr>
        <p:txBody>
          <a:bodyPr>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58" name="Straight Connector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pic>
        <p:nvPicPr>
          <p:cNvPr id="59" name="Picture 58">
            <a:extLst>
              <a:ext uri="{FF2B5EF4-FFF2-40B4-BE49-F238E27FC236}">
                <a16:creationId xmlns:a16="http://schemas.microsoft.com/office/drawing/2014/main" id="{89EC9D1A-7736-425E-A7D2-F2691EBD188F}"/>
              </a:ext>
            </a:extLst>
          </p:cNvPr>
          <p:cNvPicPr>
            <a:picLocks noChangeAspect="1"/>
          </p:cNvPicPr>
          <p:nvPr userDrawn="1"/>
        </p:nvPicPr>
        <p:blipFill>
          <a:blip r:embed="rId2"/>
          <a:stretch>
            <a:fillRect/>
          </a:stretch>
        </p:blipFill>
        <p:spPr>
          <a:xfrm>
            <a:off x="10424424" y="104135"/>
            <a:ext cx="1700614" cy="1576468"/>
          </a:xfrm>
          <a:prstGeom prst="rect">
            <a:avLst/>
          </a:prstGeom>
        </p:spPr>
      </p:pic>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84A29A4-78C8-47AB-BA06-22CB45938951}" type="datetime1">
              <a:rPr lang="en-US" smtClean="0"/>
              <a:t>1/6/2026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09314" y="489856"/>
            <a:ext cx="1687286" cy="530134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95399" y="489856"/>
            <a:ext cx="7587344" cy="530134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1ED4ACF-2D82-46F2-A8E9-23963AA34E86}" type="datetime1">
              <a:rPr lang="en-US" smtClean="0"/>
              <a:t>1/6/2026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AE374B5B-21A0-4192-BF4C-38187F1A68D8}" type="datetime1">
              <a:rPr lang="en-US" smtClean="0"/>
              <a:t>1/6/2026</a:t>
            </a:fld>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oup 6"/>
          <p:cNvGrpSpPr/>
          <p:nvPr userDrawn="1"/>
        </p:nvGrpSpPr>
        <p:grpSpPr bwMode="hidden">
          <a:xfrm>
            <a:off x="-1" y="0"/>
            <a:ext cx="12192002" cy="6858000"/>
            <a:chOff x="-1" y="0"/>
            <a:chExt cx="12192002" cy="6858000"/>
          </a:xfrm>
        </p:grpSpPr>
        <p:cxnSp>
          <p:nvCxnSpPr>
            <p:cNvPr id="8" name="Straight Connector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oup 23"/>
            <p:cNvGrpSpPr/>
            <p:nvPr userDrawn="1"/>
          </p:nvGrpSpPr>
          <p:grpSpPr bwMode="hidden">
            <a:xfrm>
              <a:off x="-1" y="0"/>
              <a:ext cx="12192001" cy="6858000"/>
              <a:chOff x="-1" y="0"/>
              <a:chExt cx="12192001" cy="6858000"/>
            </a:xfrm>
          </p:grpSpPr>
          <p:cxnSp>
            <p:nvCxnSpPr>
              <p:cNvPr id="42" name="Straight Connector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oup 46"/>
              <p:cNvGrpSpPr/>
              <p:nvPr/>
            </p:nvGrpSpPr>
            <p:grpSpPr bwMode="hidden">
              <a:xfrm>
                <a:off x="6327885" y="0"/>
                <a:ext cx="5864115" cy="5898673"/>
                <a:chOff x="6327885" y="0"/>
                <a:chExt cx="5864115" cy="5898673"/>
              </a:xfrm>
            </p:grpSpPr>
            <p:cxnSp>
              <p:nvCxnSpPr>
                <p:cNvPr id="53" name="Straight Connector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oup 24"/>
            <p:cNvGrpSpPr/>
            <p:nvPr userDrawn="1"/>
          </p:nvGrpSpPr>
          <p:grpSpPr bwMode="hidden">
            <a:xfrm flipH="1">
              <a:off x="0" y="0"/>
              <a:ext cx="12192001" cy="6858000"/>
              <a:chOff x="-1" y="0"/>
              <a:chExt cx="12192001" cy="6858000"/>
            </a:xfrm>
          </p:grpSpPr>
          <p:cxnSp>
            <p:nvCxnSpPr>
              <p:cNvPr id="26" name="Straight Connector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bwMode="hidden">
              <a:xfrm>
                <a:off x="6327885" y="0"/>
                <a:ext cx="5864115" cy="5898673"/>
                <a:chOff x="6327885" y="0"/>
                <a:chExt cx="5864115" cy="5898673"/>
              </a:xfrm>
            </p:grpSpPr>
            <p:cxnSp>
              <p:nvCxnSpPr>
                <p:cNvPr id="37" name="Straight Connector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Straight Connector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1"/>
          <p:cNvSpPr>
            <a:spLocks noGrp="1"/>
          </p:cNvSpPr>
          <p:nvPr>
            <p:ph type="title"/>
          </p:nvPr>
        </p:nvSpPr>
        <p:spPr>
          <a:xfrm>
            <a:off x="1295400" y="2541573"/>
            <a:ext cx="9601200" cy="2743200"/>
          </a:xfrm>
        </p:spPr>
        <p:txBody>
          <a:bodyPr anchor="b">
            <a:normAutofit/>
          </a:bodyPr>
          <a:lstStyle>
            <a:lvl1pPr>
              <a:lnSpc>
                <a:spcPct val="85000"/>
              </a:lnSpc>
              <a:defRPr sz="6000" cap="none"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1295400" y="5431536"/>
            <a:ext cx="9601200" cy="457200"/>
          </a:xfrm>
        </p:spPr>
        <p:txBody>
          <a:bodyPr>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cxnSp>
        <p:nvCxnSpPr>
          <p:cNvPr id="58" name="Straight Connector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954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24600" y="1981199"/>
            <a:ext cx="4572000" cy="3810001"/>
          </a:xfrm>
        </p:spPr>
        <p:txBody>
          <a:bodyPr>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3B5CF7C-B333-48E1-A4A6-83A3C8B73AC0}" type="datetime1">
              <a:rPr lang="en-US" smtClean="0"/>
              <a:t>1/6/2026</a:t>
            </a:fld>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954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954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24600" y="1818322"/>
            <a:ext cx="4572000" cy="641350"/>
          </a:xfrm>
        </p:spPr>
        <p:txBody>
          <a:bodyPr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24600" y="2503713"/>
            <a:ext cx="4572000" cy="3287487"/>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AE320762-5CBF-4210-AB54-376B091119F8}" type="datetime1">
              <a:rPr lang="en-US" smtClean="0"/>
              <a:t>1/6/2026</a:t>
            </a:fld>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7F0DB371-BF5F-4058-A212-1A908E4D2674}" type="datetime1">
              <a:rPr lang="en-US" smtClean="0"/>
              <a:t>1/6/2026</a:t>
            </a:fld>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a:t>
            </a:fld>
            <a:endParaRPr lang="en-US"/>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161" name="Group 160"/>
          <p:cNvGrpSpPr/>
          <p:nvPr userDrawn="1"/>
        </p:nvGrpSpPr>
        <p:grpSpPr bwMode="hidden">
          <a:xfrm>
            <a:off x="-1" y="0"/>
            <a:ext cx="12192002" cy="6858000"/>
            <a:chOff x="-1" y="0"/>
            <a:chExt cx="12192002" cy="6858000"/>
          </a:xfrm>
        </p:grpSpPr>
        <p:cxnSp>
          <p:nvCxnSpPr>
            <p:cNvPr id="162" name="Straight Connector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oup 177"/>
            <p:cNvGrpSpPr/>
            <p:nvPr userDrawn="1"/>
          </p:nvGrpSpPr>
          <p:grpSpPr bwMode="hidden">
            <a:xfrm>
              <a:off x="-1" y="0"/>
              <a:ext cx="12192001" cy="6858000"/>
              <a:chOff x="-1" y="0"/>
              <a:chExt cx="12192001" cy="6858000"/>
            </a:xfrm>
          </p:grpSpPr>
          <p:cxnSp>
            <p:nvCxnSpPr>
              <p:cNvPr id="196" name="Straight Connector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oup 200"/>
              <p:cNvGrpSpPr/>
              <p:nvPr/>
            </p:nvGrpSpPr>
            <p:grpSpPr bwMode="hidden">
              <a:xfrm>
                <a:off x="6327885" y="0"/>
                <a:ext cx="5864115" cy="5898673"/>
                <a:chOff x="6327885" y="0"/>
                <a:chExt cx="5864115" cy="5898673"/>
              </a:xfrm>
            </p:grpSpPr>
            <p:cxnSp>
              <p:nvCxnSpPr>
                <p:cNvPr id="207" name="Straight Connector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Straight Connector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userDrawn="1"/>
          </p:nvGrpSpPr>
          <p:grpSpPr bwMode="hidden">
            <a:xfrm flipH="1">
              <a:off x="0" y="0"/>
              <a:ext cx="12192001" cy="6858000"/>
              <a:chOff x="-1" y="0"/>
              <a:chExt cx="12192001" cy="6858000"/>
            </a:xfrm>
          </p:grpSpPr>
          <p:cxnSp>
            <p:nvCxnSpPr>
              <p:cNvPr id="180" name="Straight Connector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oup 184"/>
              <p:cNvGrpSpPr/>
              <p:nvPr/>
            </p:nvGrpSpPr>
            <p:grpSpPr bwMode="hidden">
              <a:xfrm>
                <a:off x="6327885" y="0"/>
                <a:ext cx="5864115" cy="5898673"/>
                <a:chOff x="6327885" y="0"/>
                <a:chExt cx="5864115" cy="5898673"/>
              </a:xfrm>
            </p:grpSpPr>
            <p:cxnSp>
              <p:nvCxnSpPr>
                <p:cNvPr id="191" name="Straight Connector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Straight Connector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Footer Placeholder 212"/>
          <p:cNvSpPr>
            <a:spLocks noGrp="1"/>
          </p:cNvSpPr>
          <p:nvPr>
            <p:ph type="ftr" sz="quarter" idx="11"/>
          </p:nvPr>
        </p:nvSpPr>
        <p:spPr/>
        <p:txBody>
          <a:bodyPr/>
          <a:lstStyle/>
          <a:p>
            <a:r>
              <a:rPr lang="en-US" dirty="0"/>
              <a:t>Add a footer</a:t>
            </a:r>
          </a:p>
        </p:txBody>
      </p:sp>
      <p:sp>
        <p:nvSpPr>
          <p:cNvPr id="212" name="Date Placeholder 211"/>
          <p:cNvSpPr>
            <a:spLocks noGrp="1"/>
          </p:cNvSpPr>
          <p:nvPr>
            <p:ph type="dt" sz="half" idx="10"/>
          </p:nvPr>
        </p:nvSpPr>
        <p:spPr/>
        <p:txBody>
          <a:bodyPr/>
          <a:lstStyle/>
          <a:p>
            <a:fld id="{60A4083B-90AA-48CF-BAD5-00AA24D7F288}" type="datetime1">
              <a:rPr lang="en-US" smtClean="0"/>
              <a:t>1/6/2026</a:t>
            </a:fld>
            <a:endParaRPr lang="en-US"/>
          </a:p>
        </p:txBody>
      </p:sp>
      <p:sp>
        <p:nvSpPr>
          <p:cNvPr id="214" name="Slide Number Placeholder 213"/>
          <p:cNvSpPr>
            <a:spLocks noGrp="1"/>
          </p:cNvSpPr>
          <p:nvPr>
            <p:ph type="sldNum" sz="quarter" idx="12"/>
          </p:nvPr>
        </p:nvSpPr>
        <p:spPr/>
        <p:txBody>
          <a:bodyPr/>
          <a:lstStyle/>
          <a:p>
            <a:fld id="{E31375A4-56A4-47D6-9801-1991572033F7}" type="slidenum">
              <a:rPr lang="en-US" smtClean="0"/>
              <a:pPr/>
              <a:t>‹#›</a:t>
            </a:fld>
            <a:endParaRPr lang="en-US"/>
          </a:p>
        </p:txBody>
      </p:sp>
      <p:pic>
        <p:nvPicPr>
          <p:cNvPr id="56" name="Picture 55" descr="A close up of a logo&#10;&#10;Description automatically generated">
            <a:extLst>
              <a:ext uri="{FF2B5EF4-FFF2-40B4-BE49-F238E27FC236}">
                <a16:creationId xmlns:a16="http://schemas.microsoft.com/office/drawing/2014/main" id="{322D2120-ECE7-443F-AF27-7375EF721BE4}"/>
              </a:ext>
            </a:extLst>
          </p:cNvPr>
          <p:cNvPicPr>
            <a:picLocks noChangeAspect="1"/>
          </p:cNvPicPr>
          <p:nvPr userDrawn="1"/>
        </p:nvPicPr>
        <p:blipFill>
          <a:blip r:embed="rId2"/>
          <a:stretch>
            <a:fillRect/>
          </a:stretch>
        </p:blipFill>
        <p:spPr>
          <a:xfrm>
            <a:off x="10415151" y="104135"/>
            <a:ext cx="1719160" cy="1576468"/>
          </a:xfrm>
          <a:prstGeom prst="rect">
            <a:avLst/>
          </a:prstGeom>
        </p:spPr>
      </p:pic>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oup 8"/>
          <p:cNvGrpSpPr/>
          <p:nvPr userDrawn="1"/>
        </p:nvGrpSpPr>
        <p:grpSpPr bwMode="hidden">
          <a:xfrm>
            <a:off x="-1" y="0"/>
            <a:ext cx="12192002" cy="6858000"/>
            <a:chOff x="-1" y="0"/>
            <a:chExt cx="12192002" cy="6858000"/>
          </a:xfrm>
        </p:grpSpPr>
        <p:cxnSp>
          <p:nvCxnSpPr>
            <p:cNvPr id="10" name="Straight Connector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oup 25"/>
            <p:cNvGrpSpPr/>
            <p:nvPr userDrawn="1"/>
          </p:nvGrpSpPr>
          <p:grpSpPr bwMode="hidden">
            <a:xfrm>
              <a:off x="-1" y="0"/>
              <a:ext cx="12192001" cy="6858000"/>
              <a:chOff x="-1" y="0"/>
              <a:chExt cx="12192001" cy="6858000"/>
            </a:xfrm>
          </p:grpSpPr>
          <p:cxnSp>
            <p:nvCxnSpPr>
              <p:cNvPr id="44" name="Straight Connector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oup 48"/>
              <p:cNvGrpSpPr/>
              <p:nvPr/>
            </p:nvGrpSpPr>
            <p:grpSpPr bwMode="hidden">
              <a:xfrm>
                <a:off x="6327885" y="0"/>
                <a:ext cx="5864115" cy="5898673"/>
                <a:chOff x="6327885" y="0"/>
                <a:chExt cx="5864115" cy="5898673"/>
              </a:xfrm>
            </p:grpSpPr>
            <p:cxnSp>
              <p:nvCxnSpPr>
                <p:cNvPr id="55" name="Straight Connector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Straight Connector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userDrawn="1"/>
          </p:nvGrpSpPr>
          <p:grpSpPr bwMode="hidden">
            <a:xfrm flipH="1">
              <a:off x="0" y="0"/>
              <a:ext cx="12192001" cy="6858000"/>
              <a:chOff x="-1" y="0"/>
              <a:chExt cx="12192001" cy="6858000"/>
            </a:xfrm>
          </p:grpSpPr>
          <p:cxnSp>
            <p:nvCxnSpPr>
              <p:cNvPr id="28" name="Straight Connector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oup 32"/>
              <p:cNvGrpSpPr/>
              <p:nvPr/>
            </p:nvGrpSpPr>
            <p:grpSpPr bwMode="hidden">
              <a:xfrm>
                <a:off x="6327885" y="0"/>
                <a:ext cx="5864115" cy="5898673"/>
                <a:chOff x="6327885" y="0"/>
                <a:chExt cx="5864115" cy="5898673"/>
              </a:xfrm>
            </p:grpSpPr>
            <p:cxnSp>
              <p:nvCxnSpPr>
                <p:cNvPr id="39" name="Straight Connector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ctangle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913152" y="571500"/>
            <a:ext cx="3657600" cy="2197100"/>
          </a:xfrm>
        </p:spPr>
        <p:txBody>
          <a:bodyPr anchor="b">
            <a:normAutofit/>
          </a:bodyPr>
          <a:lstStyle>
            <a:lvl1pPr>
              <a:defRPr sz="2600">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43197" y="571500"/>
            <a:ext cx="6217920" cy="571500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913152" y="2995012"/>
            <a:ext cx="3657600" cy="2285950"/>
          </a:xfrm>
        </p:spPr>
        <p:txBody>
          <a:bodyPr>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cxnSp>
        <p:nvCxnSpPr>
          <p:cNvPr id="60" name="Straight Connector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lvl1pPr>
              <a:defRPr>
                <a:solidFill>
                  <a:schemeClr val="bg1"/>
                </a:solidFill>
              </a:defRPr>
            </a:lvl1pPr>
          </a:lstStyle>
          <a:p>
            <a:fld id="{F5BAF629-ECA2-4CF3-B790-9D9BDED98269}" type="datetime1">
              <a:rPr lang="en-US" smtClean="0"/>
              <a:pPr/>
              <a:t>1/6/2026</a:t>
            </a:fld>
            <a:endParaRPr lang="en-US"/>
          </a:p>
        </p:txBody>
      </p:sp>
      <p:sp>
        <p:nvSpPr>
          <p:cNvPr id="8" name="Slide Number Placeholder 7"/>
          <p:cNvSpPr>
            <a:spLocks noGrp="1"/>
          </p:cNvSpPr>
          <p:nvPr>
            <p:ph type="sldNum" sz="quarter" idx="12"/>
          </p:nvPr>
        </p:nvSpPr>
        <p:spPr/>
        <p:txBody>
          <a:bodyPr/>
          <a:lstStyle>
            <a:lvl1pPr>
              <a:defRPr>
                <a:solidFill>
                  <a:schemeClr val="bg1"/>
                </a:solidFill>
              </a:defRPr>
            </a:lvl1pPr>
          </a:lstStyle>
          <a:p>
            <a:fld id="{E31375A4-56A4-47D6-9801-1991572033F7}" type="slidenum">
              <a:rPr lang="en-US" smtClean="0"/>
              <a:pPr/>
              <a:t>‹#›</a:t>
            </a:fld>
            <a:endParaRPr lang="en-US"/>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oup 7"/>
          <p:cNvGrpSpPr/>
          <p:nvPr/>
        </p:nvGrpSpPr>
        <p:grpSpPr bwMode="hidden">
          <a:xfrm>
            <a:off x="-1" y="0"/>
            <a:ext cx="12192002" cy="6858000"/>
            <a:chOff x="-1" y="0"/>
            <a:chExt cx="12192002" cy="6858000"/>
          </a:xfrm>
        </p:grpSpPr>
        <p:cxnSp>
          <p:nvCxnSpPr>
            <p:cNvPr id="9" name="Straight Connector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oup 24"/>
            <p:cNvGrpSpPr/>
            <p:nvPr/>
          </p:nvGrpSpPr>
          <p:grpSpPr bwMode="hidden">
            <a:xfrm>
              <a:off x="-1" y="0"/>
              <a:ext cx="12192001" cy="6858000"/>
              <a:chOff x="-1" y="0"/>
              <a:chExt cx="12192001" cy="6858000"/>
            </a:xfrm>
          </p:grpSpPr>
          <p:cxnSp>
            <p:nvCxnSpPr>
              <p:cNvPr id="43" name="Straight Connector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oup 47"/>
              <p:cNvGrpSpPr/>
              <p:nvPr/>
            </p:nvGrpSpPr>
            <p:grpSpPr bwMode="hidden">
              <a:xfrm>
                <a:off x="6327885" y="0"/>
                <a:ext cx="5864115" cy="5898673"/>
                <a:chOff x="6327885" y="0"/>
                <a:chExt cx="5864115" cy="5898673"/>
              </a:xfrm>
            </p:grpSpPr>
            <p:cxnSp>
              <p:nvCxnSpPr>
                <p:cNvPr id="54" name="Straight Connector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Straight Connector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oup 25"/>
            <p:cNvGrpSpPr/>
            <p:nvPr/>
          </p:nvGrpSpPr>
          <p:grpSpPr bwMode="hidden">
            <a:xfrm flipH="1">
              <a:off x="0" y="0"/>
              <a:ext cx="12192001" cy="6858000"/>
              <a:chOff x="-1" y="0"/>
              <a:chExt cx="12192001" cy="6858000"/>
            </a:xfrm>
          </p:grpSpPr>
          <p:cxnSp>
            <p:nvCxnSpPr>
              <p:cNvPr id="27" name="Straight Connector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oup 31"/>
              <p:cNvGrpSpPr/>
              <p:nvPr/>
            </p:nvGrpSpPr>
            <p:grpSpPr bwMode="hidden">
              <a:xfrm>
                <a:off x="6327885" y="0"/>
                <a:ext cx="5864115" cy="5898673"/>
                <a:chOff x="6327885" y="0"/>
                <a:chExt cx="5864115" cy="5898673"/>
              </a:xfrm>
            </p:grpSpPr>
            <p:cxnSp>
              <p:nvCxnSpPr>
                <p:cNvPr id="38" name="Straight Connector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Straight Connector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ctangle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 name="Straight Connector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909560" y="576072"/>
            <a:ext cx="3657600" cy="2194560"/>
          </a:xfrm>
        </p:spPr>
        <p:txBody>
          <a:bodyPr anchor="b">
            <a:normAutofit/>
          </a:bodyPr>
          <a:lstStyle>
            <a:lvl1pPr>
              <a:defRPr sz="2600">
                <a:solidFill>
                  <a:schemeClr val="bg1"/>
                </a:solidFill>
              </a:defRPr>
            </a:lvl1pPr>
          </a:lstStyle>
          <a:p>
            <a:r>
              <a:rPr lang="en-US"/>
              <a:t>Click to edit Master title style</a:t>
            </a:r>
          </a:p>
        </p:txBody>
      </p:sp>
      <p:sp>
        <p:nvSpPr>
          <p:cNvPr id="3" name="Picture Placeholder 2" descr="An empty placeholder to add an image. Click on the placeholder and select the image that you wish to add."/>
          <p:cNvSpPr>
            <a:spLocks noGrp="1"/>
          </p:cNvSpPr>
          <p:nvPr>
            <p:ph type="pic" idx="1"/>
          </p:nvPr>
        </p:nvSpPr>
        <p:spPr>
          <a:xfrm>
            <a:off x="4412" y="-159"/>
            <a:ext cx="7315200" cy="6858000"/>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7909560" y="2999232"/>
            <a:ext cx="3657600" cy="2286000"/>
          </a:xfrm>
        </p:spPr>
        <p:txBody>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oup 95"/>
          <p:cNvGrpSpPr/>
          <p:nvPr userDrawn="1"/>
        </p:nvGrpSpPr>
        <p:grpSpPr bwMode="hidden">
          <a:xfrm>
            <a:off x="-1" y="-195943"/>
            <a:ext cx="12192002" cy="6858000"/>
            <a:chOff x="-1" y="0"/>
            <a:chExt cx="12192002" cy="6858000"/>
          </a:xfrm>
        </p:grpSpPr>
        <p:cxnSp>
          <p:nvCxnSpPr>
            <p:cNvPr id="97" name="Straight Connector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oup 112"/>
            <p:cNvGrpSpPr/>
            <p:nvPr userDrawn="1"/>
          </p:nvGrpSpPr>
          <p:grpSpPr bwMode="hidden">
            <a:xfrm>
              <a:off x="-1" y="0"/>
              <a:ext cx="12192001" cy="6858000"/>
              <a:chOff x="-1" y="0"/>
              <a:chExt cx="12192001" cy="6858000"/>
            </a:xfrm>
          </p:grpSpPr>
          <p:cxnSp>
            <p:nvCxnSpPr>
              <p:cNvPr id="131" name="Straight Connector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oup 135"/>
              <p:cNvGrpSpPr/>
              <p:nvPr/>
            </p:nvGrpSpPr>
            <p:grpSpPr bwMode="hidden">
              <a:xfrm>
                <a:off x="6327885" y="0"/>
                <a:ext cx="5864115" cy="5898673"/>
                <a:chOff x="6327885" y="0"/>
                <a:chExt cx="5864115" cy="5898673"/>
              </a:xfrm>
            </p:grpSpPr>
            <p:cxnSp>
              <p:nvCxnSpPr>
                <p:cNvPr id="142" name="Straight Connector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Straight Connector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oup 113"/>
            <p:cNvGrpSpPr/>
            <p:nvPr userDrawn="1"/>
          </p:nvGrpSpPr>
          <p:grpSpPr bwMode="hidden">
            <a:xfrm flipH="1">
              <a:off x="0" y="0"/>
              <a:ext cx="12192001" cy="6858000"/>
              <a:chOff x="-1" y="0"/>
              <a:chExt cx="12192001" cy="6858000"/>
            </a:xfrm>
          </p:grpSpPr>
          <p:cxnSp>
            <p:nvCxnSpPr>
              <p:cNvPr id="115" name="Straight Connector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oup 119"/>
              <p:cNvGrpSpPr/>
              <p:nvPr/>
            </p:nvGrpSpPr>
            <p:grpSpPr bwMode="hidden">
              <a:xfrm>
                <a:off x="6327885" y="0"/>
                <a:ext cx="5864115" cy="5898673"/>
                <a:chOff x="6327885" y="0"/>
                <a:chExt cx="5864115" cy="5898673"/>
              </a:xfrm>
            </p:grpSpPr>
            <p:cxnSp>
              <p:nvCxnSpPr>
                <p:cNvPr id="126" name="Straight Connector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Straight Connector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itle Placeholder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48" name="Straight Connector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Footer Placeholder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defRPr>
            </a:lvl1pPr>
          </a:lstStyle>
          <a:p>
            <a:r>
              <a:rPr lang="en-US" dirty="0"/>
              <a:t>Add a footer</a:t>
            </a:r>
          </a:p>
        </p:txBody>
      </p:sp>
      <p:sp>
        <p:nvSpPr>
          <p:cNvPr id="4" name="Date Placeholder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B51B2453-8663-4C69-AF73-9FD7B1DEC5D0}" type="datetime1">
              <a:rPr lang="en-US" smtClean="0"/>
              <a:pPr/>
              <a:t>1/6/2026</a:t>
            </a:fld>
            <a:endParaRPr lang="en-US" dirty="0"/>
          </a:p>
        </p:txBody>
      </p:sp>
      <p:sp>
        <p:nvSpPr>
          <p:cNvPr id="6" name="Slide Number Placeholder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fld id="{E31375A4-56A4-47D6-9801-1991572033F7}" type="slidenum">
              <a:rPr lang="en-US" smtClean="0"/>
              <a:pPr/>
              <a:t>‹#›</a:t>
            </a:fld>
            <a:endParaRPr lang="en-US" dirty="0"/>
          </a:p>
        </p:txBody>
      </p:sp>
      <p:pic>
        <p:nvPicPr>
          <p:cNvPr id="8" name="Picture 7">
            <a:extLst>
              <a:ext uri="{FF2B5EF4-FFF2-40B4-BE49-F238E27FC236}">
                <a16:creationId xmlns:a16="http://schemas.microsoft.com/office/drawing/2014/main" id="{FD8F11DE-1B7E-4C65-B337-1C55F2DA482A}"/>
              </a:ext>
            </a:extLst>
          </p:cNvPr>
          <p:cNvPicPr>
            <a:picLocks noChangeAspect="1"/>
          </p:cNvPicPr>
          <p:nvPr userDrawn="1"/>
        </p:nvPicPr>
        <p:blipFill>
          <a:blip r:embed="rId13"/>
          <a:stretch>
            <a:fillRect/>
          </a:stretch>
        </p:blipFill>
        <p:spPr>
          <a:xfrm>
            <a:off x="10424424" y="104135"/>
            <a:ext cx="1700614" cy="1576468"/>
          </a:xfrm>
          <a:prstGeom prst="rect">
            <a:avLst/>
          </a:prstGeom>
        </p:spPr>
      </p:pic>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legion.org/program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Membership Retention</a:t>
            </a:r>
          </a:p>
        </p:txBody>
      </p:sp>
      <p:sp>
        <p:nvSpPr>
          <p:cNvPr id="3" name="Subtitle 2"/>
          <p:cNvSpPr>
            <a:spLocks noGrp="1"/>
          </p:cNvSpPr>
          <p:nvPr>
            <p:ph type="subTitle" idx="1"/>
          </p:nvPr>
        </p:nvSpPr>
        <p:spPr/>
        <p:txBody>
          <a:bodyPr/>
          <a:lstStyle/>
          <a:p>
            <a:r>
              <a:rPr lang="en-US" dirty="0"/>
              <a:t>Dean Boyers</a:t>
            </a:r>
          </a:p>
        </p:txBody>
      </p:sp>
    </p:spTree>
    <p:extLst>
      <p:ext uri="{BB962C8B-B14F-4D97-AF65-F5344CB8AC3E}">
        <p14:creationId xmlns:p14="http://schemas.microsoft.com/office/powerpoint/2010/main" val="106904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025" y="341928"/>
            <a:ext cx="9601200" cy="1142385"/>
          </a:xfrm>
        </p:spPr>
        <p:txBody>
          <a:bodyPr/>
          <a:lstStyle/>
          <a:p>
            <a:r>
              <a:rPr lang="en-US" dirty="0"/>
              <a:t>TIP #7 - </a:t>
            </a:r>
            <a:r>
              <a:rPr lang="en-US" b="1" dirty="0"/>
              <a:t>KEEP IT LOCAL</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
            </a:pPr>
            <a:endParaRPr lang="en-US" sz="2800" dirty="0"/>
          </a:p>
          <a:p>
            <a:r>
              <a:rPr lang="en-US" sz="2800" dirty="0"/>
              <a:t>Building a sense of local pride and loyalty is imperative to long term retention</a:t>
            </a:r>
          </a:p>
          <a:p>
            <a:r>
              <a:rPr lang="en-US" sz="2800" dirty="0"/>
              <a:t>Communicate the impact that the Post has on the local community, and to its members to foster a sense of pride and loyalty</a:t>
            </a:r>
          </a:p>
          <a:p>
            <a:r>
              <a:rPr lang="en-US" sz="2800" dirty="0"/>
              <a:t>Use the local media or social media to help spread the word</a:t>
            </a:r>
          </a:p>
        </p:txBody>
      </p:sp>
    </p:spTree>
    <p:extLst>
      <p:ext uri="{BB962C8B-B14F-4D97-AF65-F5344CB8AC3E}">
        <p14:creationId xmlns:p14="http://schemas.microsoft.com/office/powerpoint/2010/main" val="510107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550" y="399078"/>
            <a:ext cx="9601200" cy="1142385"/>
          </a:xfrm>
        </p:spPr>
        <p:txBody>
          <a:bodyPr/>
          <a:lstStyle/>
          <a:p>
            <a:r>
              <a:rPr lang="en-US" dirty="0"/>
              <a:t>TIP #8 - </a:t>
            </a:r>
            <a:r>
              <a:rPr lang="en-US" b="1" dirty="0"/>
              <a:t>EMPHASIZE YOUR PROGRAMS</a:t>
            </a:r>
            <a:endParaRPr lang="en-US" dirty="0"/>
          </a:p>
        </p:txBody>
      </p:sp>
      <p:sp>
        <p:nvSpPr>
          <p:cNvPr id="3" name="Content Placeholder 2"/>
          <p:cNvSpPr>
            <a:spLocks noGrp="1"/>
          </p:cNvSpPr>
          <p:nvPr>
            <p:ph idx="1"/>
          </p:nvPr>
        </p:nvSpPr>
        <p:spPr/>
        <p:txBody>
          <a:bodyPr>
            <a:normAutofit/>
          </a:bodyPr>
          <a:lstStyle/>
          <a:p>
            <a:r>
              <a:rPr lang="en-US" sz="2800" dirty="0"/>
              <a:t>The American Legion has enough programs to ensure that there is basically something for everyone </a:t>
            </a:r>
          </a:p>
          <a:p>
            <a:r>
              <a:rPr lang="en-US" sz="2800" dirty="0"/>
              <a:t>Promoting events and communicating the objectives of each program is a great way to encourage people to volunteer</a:t>
            </a:r>
          </a:p>
          <a:p>
            <a:r>
              <a:rPr lang="en-US" sz="2800" dirty="0"/>
              <a:t>A list of programs can be found at:  </a:t>
            </a:r>
            <a:r>
              <a:rPr lang="en-US" sz="2800" dirty="0">
                <a:hlinkClick r:id="rId2"/>
              </a:rPr>
              <a:t>https://www.legion.org/programs</a:t>
            </a:r>
            <a:r>
              <a:rPr lang="en-US" sz="2800" dirty="0"/>
              <a:t> </a:t>
            </a:r>
          </a:p>
        </p:txBody>
      </p:sp>
    </p:spTree>
    <p:extLst>
      <p:ext uri="{BB962C8B-B14F-4D97-AF65-F5344CB8AC3E}">
        <p14:creationId xmlns:p14="http://schemas.microsoft.com/office/powerpoint/2010/main" val="256277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125" y="353134"/>
            <a:ext cx="9601200" cy="1142385"/>
          </a:xfrm>
        </p:spPr>
        <p:txBody>
          <a:bodyPr/>
          <a:lstStyle/>
          <a:p>
            <a:r>
              <a:rPr lang="en-US" dirty="0"/>
              <a:t>TIP #9 - </a:t>
            </a:r>
            <a:r>
              <a:rPr lang="en-US" b="1" dirty="0"/>
              <a:t>MEET THEM WHERE THEY ARE</a:t>
            </a:r>
            <a:endParaRPr lang="en-US" dirty="0"/>
          </a:p>
        </p:txBody>
      </p:sp>
      <p:sp>
        <p:nvSpPr>
          <p:cNvPr id="3" name="Content Placeholder 2"/>
          <p:cNvSpPr>
            <a:spLocks noGrp="1"/>
          </p:cNvSpPr>
          <p:nvPr>
            <p:ph idx="1"/>
          </p:nvPr>
        </p:nvSpPr>
        <p:spPr>
          <a:xfrm>
            <a:off x="1295399" y="1628775"/>
            <a:ext cx="9802907" cy="4413437"/>
          </a:xfrm>
        </p:spPr>
        <p:txBody>
          <a:bodyPr>
            <a:normAutofit fontScale="55000" lnSpcReduction="20000"/>
          </a:bodyPr>
          <a:lstStyle/>
          <a:p>
            <a:endParaRPr lang="en-US" sz="4500" dirty="0"/>
          </a:p>
          <a:p>
            <a:r>
              <a:rPr lang="en-US" sz="4500" dirty="0"/>
              <a:t>Veterans come from all backgrounds and fill every possible role in the community upon their exit from service</a:t>
            </a:r>
          </a:p>
          <a:p>
            <a:r>
              <a:rPr lang="en-US" sz="4500" dirty="0"/>
              <a:t>There is no “one size fits all” strategy for a successful Post Retention Program.  </a:t>
            </a:r>
          </a:p>
          <a:p>
            <a:r>
              <a:rPr lang="en-US" sz="4500" dirty="0"/>
              <a:t>Get to know your post membership and understand why they joined and how you can match them up with opportunities to serve </a:t>
            </a:r>
          </a:p>
          <a:p>
            <a:r>
              <a:rPr lang="en-US" sz="4500" dirty="0"/>
              <a:t>Utilize the “Buddy Check” to show members that we as an organization truly care about the health and welfare of our Veterans. Make the effort to call everyone on your roster twice a year</a:t>
            </a:r>
          </a:p>
          <a:p>
            <a:pPr marL="0" indent="0">
              <a:buNone/>
            </a:pPr>
            <a:r>
              <a:rPr lang="en-US" sz="2800" dirty="0"/>
              <a:t>	</a:t>
            </a:r>
            <a:endParaRPr lang="en-US" sz="2200" dirty="0"/>
          </a:p>
          <a:p>
            <a:pPr marL="0" indent="0">
              <a:buNone/>
            </a:pPr>
            <a:endParaRPr lang="en-US" sz="2600" dirty="0"/>
          </a:p>
          <a:p>
            <a:pPr marL="0" indent="0">
              <a:buNone/>
            </a:pPr>
            <a:endParaRPr lang="en-US" sz="2800" dirty="0"/>
          </a:p>
          <a:p>
            <a:pPr marL="0" indent="0">
              <a:buNone/>
            </a:pPr>
            <a:endParaRPr lang="en-US" sz="2800" dirty="0"/>
          </a:p>
          <a:p>
            <a:pPr marL="0" indent="0">
              <a:buNone/>
            </a:pPr>
            <a:endParaRPr lang="en-US" sz="2800" dirty="0"/>
          </a:p>
        </p:txBody>
      </p:sp>
    </p:spTree>
    <p:extLst>
      <p:ext uri="{BB962C8B-B14F-4D97-AF65-F5344CB8AC3E}">
        <p14:creationId xmlns:p14="http://schemas.microsoft.com/office/powerpoint/2010/main" val="656795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2925" y="389553"/>
            <a:ext cx="9601200" cy="1142385"/>
          </a:xfrm>
        </p:spPr>
        <p:txBody>
          <a:bodyPr/>
          <a:lstStyle/>
          <a:p>
            <a:r>
              <a:rPr lang="en-US" dirty="0"/>
              <a:t>TIP #10 – BE ORGANIZED, BE TIMELY</a:t>
            </a:r>
          </a:p>
        </p:txBody>
      </p:sp>
      <p:sp>
        <p:nvSpPr>
          <p:cNvPr id="3" name="Content Placeholder 2"/>
          <p:cNvSpPr>
            <a:spLocks noGrp="1"/>
          </p:cNvSpPr>
          <p:nvPr>
            <p:ph idx="1"/>
          </p:nvPr>
        </p:nvSpPr>
        <p:spPr/>
        <p:txBody>
          <a:bodyPr>
            <a:normAutofit lnSpcReduction="10000"/>
          </a:bodyPr>
          <a:lstStyle/>
          <a:p>
            <a:r>
              <a:rPr lang="en-US" sz="2800" dirty="0"/>
              <a:t>It is your responsibility to communicate volunteer opportunities ahead of time – plan 3 months in advance</a:t>
            </a:r>
          </a:p>
          <a:p>
            <a:r>
              <a:rPr lang="en-US" sz="2800" dirty="0"/>
              <a:t>Pair a new member with someone of similar age and experiences, to help them feel comfortable while participating</a:t>
            </a:r>
          </a:p>
          <a:p>
            <a:r>
              <a:rPr lang="en-US" sz="2800" dirty="0"/>
              <a:t>Don’t waste member’s time – make sure events start on time and follow the plan</a:t>
            </a:r>
          </a:p>
          <a:p>
            <a:r>
              <a:rPr lang="en-US" sz="2800" dirty="0"/>
              <a:t>Communicate, communicate, communicate</a:t>
            </a:r>
          </a:p>
          <a:p>
            <a:endParaRPr lang="en-US" sz="2800" dirty="0"/>
          </a:p>
        </p:txBody>
      </p:sp>
    </p:spTree>
    <p:extLst>
      <p:ext uri="{BB962C8B-B14F-4D97-AF65-F5344CB8AC3E}">
        <p14:creationId xmlns:p14="http://schemas.microsoft.com/office/powerpoint/2010/main" val="1232440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0550" y="237153"/>
            <a:ext cx="9601200" cy="1142385"/>
          </a:xfrm>
        </p:spPr>
        <p:txBody>
          <a:bodyPr/>
          <a:lstStyle/>
          <a:p>
            <a:r>
              <a:rPr lang="en-US" dirty="0"/>
              <a:t>Conclusion</a:t>
            </a:r>
          </a:p>
        </p:txBody>
      </p:sp>
      <p:sp>
        <p:nvSpPr>
          <p:cNvPr id="3" name="Content Placeholder 2"/>
          <p:cNvSpPr>
            <a:spLocks noGrp="1"/>
          </p:cNvSpPr>
          <p:nvPr>
            <p:ph idx="1"/>
          </p:nvPr>
        </p:nvSpPr>
        <p:spPr>
          <a:xfrm>
            <a:off x="1295400" y="1819373"/>
            <a:ext cx="9601200" cy="3971827"/>
          </a:xfrm>
        </p:spPr>
        <p:txBody>
          <a:bodyPr>
            <a:normAutofit/>
          </a:bodyPr>
          <a:lstStyle/>
          <a:p>
            <a:r>
              <a:rPr lang="en-US" sz="2800" dirty="0"/>
              <a:t>Remember to emphasize purpose for each member</a:t>
            </a:r>
          </a:p>
          <a:p>
            <a:r>
              <a:rPr lang="en-US" sz="2800" dirty="0"/>
              <a:t>Show appreciation for participation</a:t>
            </a:r>
            <a:endParaRPr lang="en-US" sz="2600" dirty="0"/>
          </a:p>
          <a:p>
            <a:r>
              <a:rPr lang="en-US" sz="2800" dirty="0"/>
              <a:t>Be open and flexible to new ideas</a:t>
            </a:r>
          </a:p>
          <a:p>
            <a:r>
              <a:rPr lang="en-US" sz="2800" dirty="0"/>
              <a:t>Ask for feedback</a:t>
            </a:r>
          </a:p>
          <a:p>
            <a:r>
              <a:rPr lang="en-US" sz="2800" dirty="0"/>
              <a:t>Communicate, communicate, communicate</a:t>
            </a:r>
          </a:p>
        </p:txBody>
      </p:sp>
    </p:spTree>
    <p:extLst>
      <p:ext uri="{BB962C8B-B14F-4D97-AF65-F5344CB8AC3E}">
        <p14:creationId xmlns:p14="http://schemas.microsoft.com/office/powerpoint/2010/main" val="370791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ECBB7-DF51-4244-3FBC-63055CFC8CEF}"/>
              </a:ext>
            </a:extLst>
          </p:cNvPr>
          <p:cNvSpPr>
            <a:spLocks noGrp="1"/>
          </p:cNvSpPr>
          <p:nvPr>
            <p:ph type="title"/>
          </p:nvPr>
        </p:nvSpPr>
        <p:spPr/>
        <p:txBody>
          <a:bodyPr/>
          <a:lstStyle/>
          <a:p>
            <a:r>
              <a:rPr lang="en-US" dirty="0"/>
              <a:t>Take Aways</a:t>
            </a:r>
          </a:p>
        </p:txBody>
      </p:sp>
      <p:sp>
        <p:nvSpPr>
          <p:cNvPr id="3" name="Content Placeholder 2">
            <a:extLst>
              <a:ext uri="{FF2B5EF4-FFF2-40B4-BE49-F238E27FC236}">
                <a16:creationId xmlns:a16="http://schemas.microsoft.com/office/drawing/2014/main" id="{9EC75C6D-3942-0EB7-0E07-4E152DF052E5}"/>
              </a:ext>
            </a:extLst>
          </p:cNvPr>
          <p:cNvSpPr>
            <a:spLocks noGrp="1"/>
          </p:cNvSpPr>
          <p:nvPr>
            <p:ph idx="1"/>
          </p:nvPr>
        </p:nvSpPr>
        <p:spPr/>
        <p:txBody>
          <a:bodyPr/>
          <a:lstStyle/>
          <a:p>
            <a:pPr marL="0" indent="0">
              <a:buNone/>
            </a:pPr>
            <a:r>
              <a:rPr lang="en-US" dirty="0"/>
              <a:t> </a:t>
            </a:r>
            <a:endParaRPr lang="en-US" sz="3200" dirty="0"/>
          </a:p>
          <a:p>
            <a:r>
              <a:rPr lang="en-US" sz="3200" dirty="0"/>
              <a:t>Have an onboarding plan for new members </a:t>
            </a:r>
          </a:p>
          <a:p>
            <a:r>
              <a:rPr lang="en-US" sz="3200" dirty="0"/>
              <a:t>Show Appreciation</a:t>
            </a:r>
          </a:p>
          <a:p>
            <a:r>
              <a:rPr lang="en-US" sz="3200" dirty="0"/>
              <a:t>Promote Your Post</a:t>
            </a:r>
          </a:p>
        </p:txBody>
      </p:sp>
    </p:spTree>
    <p:extLst>
      <p:ext uri="{BB962C8B-B14F-4D97-AF65-F5344CB8AC3E}">
        <p14:creationId xmlns:p14="http://schemas.microsoft.com/office/powerpoint/2010/main" val="4167517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a:t>Thank you!</a:t>
            </a:r>
          </a:p>
        </p:txBody>
      </p:sp>
      <p:sp>
        <p:nvSpPr>
          <p:cNvPr id="3" name="Content Placeholder 2"/>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sz="4000" b="1" dirty="0"/>
              <a:t>Dean Boyers</a:t>
            </a:r>
          </a:p>
          <a:p>
            <a:pPr marL="0" indent="0" algn="ctr">
              <a:buNone/>
            </a:pPr>
            <a:r>
              <a:rPr lang="en-US" sz="3600" dirty="0"/>
              <a:t>468commander@gmail.com</a:t>
            </a:r>
          </a:p>
        </p:txBody>
      </p:sp>
    </p:spTree>
    <p:extLst>
      <p:ext uri="{BB962C8B-B14F-4D97-AF65-F5344CB8AC3E}">
        <p14:creationId xmlns:p14="http://schemas.microsoft.com/office/powerpoint/2010/main" val="3813742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075" y="436996"/>
            <a:ext cx="9601200" cy="1142385"/>
          </a:xfrm>
        </p:spPr>
        <p:txBody>
          <a:bodyPr>
            <a:normAutofit/>
          </a:bodyPr>
          <a:lstStyle/>
          <a:p>
            <a:r>
              <a:rPr lang="en-US" b="1" dirty="0"/>
              <a:t>RETENTION PLAN:  FOSTER LOYALTY, ENGAGEMENT &amp; SATISFACTION</a:t>
            </a:r>
            <a:endParaRPr lang="en-US" dirty="0"/>
          </a:p>
        </p:txBody>
      </p:sp>
      <p:sp>
        <p:nvSpPr>
          <p:cNvPr id="3" name="Content Placeholder 2"/>
          <p:cNvSpPr>
            <a:spLocks noGrp="1"/>
          </p:cNvSpPr>
          <p:nvPr>
            <p:ph idx="1"/>
          </p:nvPr>
        </p:nvSpPr>
        <p:spPr>
          <a:xfrm>
            <a:off x="1219200" y="2116859"/>
            <a:ext cx="9601200" cy="4304145"/>
          </a:xfrm>
        </p:spPr>
        <p:txBody>
          <a:bodyPr>
            <a:noAutofit/>
          </a:bodyPr>
          <a:lstStyle/>
          <a:p>
            <a:r>
              <a:rPr lang="en-US" sz="2800" dirty="0"/>
              <a:t>Retention is just as important as Recruiting – if not more so</a:t>
            </a:r>
          </a:p>
          <a:p>
            <a:r>
              <a:rPr lang="en-US" sz="2800" dirty="0"/>
              <a:t>Having a </a:t>
            </a:r>
            <a:r>
              <a:rPr lang="en-US" sz="2800" dirty="0">
                <a:solidFill>
                  <a:srgbClr val="FF0000"/>
                </a:solidFill>
              </a:rPr>
              <a:t>plan</a:t>
            </a:r>
            <a:r>
              <a:rPr lang="en-US" sz="2800" dirty="0"/>
              <a:t> to keep your Legionnaires engaged and active is the best way to keep them retained</a:t>
            </a:r>
          </a:p>
          <a:p>
            <a:r>
              <a:rPr lang="en-US" sz="2800" dirty="0"/>
              <a:t>This starts when they first sign up. </a:t>
            </a:r>
          </a:p>
          <a:p>
            <a:r>
              <a:rPr lang="en-US" sz="2800" dirty="0"/>
              <a:t>Here are 10 Tips to get you headed in the right direction</a:t>
            </a:r>
          </a:p>
          <a:p>
            <a:endParaRPr lang="en-US" sz="2800" dirty="0"/>
          </a:p>
        </p:txBody>
      </p:sp>
    </p:spTree>
    <p:extLst>
      <p:ext uri="{BB962C8B-B14F-4D97-AF65-F5344CB8AC3E}">
        <p14:creationId xmlns:p14="http://schemas.microsoft.com/office/powerpoint/2010/main" val="3453987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408603"/>
            <a:ext cx="9601200" cy="1142385"/>
          </a:xfrm>
        </p:spPr>
        <p:txBody>
          <a:bodyPr/>
          <a:lstStyle/>
          <a:p>
            <a:r>
              <a:rPr lang="en-US" dirty="0"/>
              <a:t>TIP #1 - </a:t>
            </a:r>
            <a:r>
              <a:rPr lang="en-US" b="1" dirty="0"/>
              <a:t>HAVE AN ONBOARDING PLAN</a:t>
            </a:r>
            <a:endParaRPr lang="en-US" dirty="0"/>
          </a:p>
        </p:txBody>
      </p:sp>
      <p:sp>
        <p:nvSpPr>
          <p:cNvPr id="3" name="Content Placeholder 2"/>
          <p:cNvSpPr>
            <a:spLocks noGrp="1"/>
          </p:cNvSpPr>
          <p:nvPr>
            <p:ph idx="1"/>
          </p:nvPr>
        </p:nvSpPr>
        <p:spPr>
          <a:xfrm>
            <a:off x="1295400" y="1981201"/>
            <a:ext cx="9601200" cy="4159826"/>
          </a:xfrm>
        </p:spPr>
        <p:txBody>
          <a:bodyPr>
            <a:noAutofit/>
          </a:bodyPr>
          <a:lstStyle/>
          <a:p>
            <a:r>
              <a:rPr lang="en-US" sz="2600" dirty="0"/>
              <a:t>First-time members are a unique group within your Post  </a:t>
            </a:r>
          </a:p>
          <a:p>
            <a:r>
              <a:rPr lang="en-US" sz="2600" dirty="0"/>
              <a:t>Engaged members tend to come back. </a:t>
            </a:r>
          </a:p>
          <a:p>
            <a:r>
              <a:rPr lang="en-US" sz="2600" dirty="0"/>
              <a:t>Consider a “Welcoming Committee” and a Welcome Packet</a:t>
            </a:r>
            <a:endParaRPr lang="en-US" sz="2600" dirty="0">
              <a:solidFill>
                <a:srgbClr val="FF0000"/>
              </a:solidFill>
            </a:endParaRPr>
          </a:p>
          <a:p>
            <a:r>
              <a:rPr lang="en-US" sz="2600" dirty="0"/>
              <a:t>* Never ask them to come to work the 1</a:t>
            </a:r>
            <a:r>
              <a:rPr lang="en-US" sz="2600" baseline="30000" dirty="0"/>
              <a:t>st</a:t>
            </a:r>
            <a:r>
              <a:rPr lang="en-US" sz="2600" dirty="0"/>
              <a:t> time you meet them.</a:t>
            </a:r>
          </a:p>
          <a:p>
            <a:endParaRPr lang="en-US" sz="3100" dirty="0"/>
          </a:p>
        </p:txBody>
      </p:sp>
    </p:spTree>
    <p:extLst>
      <p:ext uri="{BB962C8B-B14F-4D97-AF65-F5344CB8AC3E}">
        <p14:creationId xmlns:p14="http://schemas.microsoft.com/office/powerpoint/2010/main" val="3984617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E2E9598-AC7F-5630-79FD-7161F4DE0822}"/>
              </a:ext>
            </a:extLst>
          </p:cNvPr>
          <p:cNvPicPr>
            <a:picLocks noChangeAspect="1"/>
          </p:cNvPicPr>
          <p:nvPr/>
        </p:nvPicPr>
        <p:blipFill>
          <a:blip r:embed="rId2"/>
          <a:stretch>
            <a:fillRect/>
          </a:stretch>
        </p:blipFill>
        <p:spPr>
          <a:xfrm>
            <a:off x="4064000" y="1397000"/>
            <a:ext cx="4064000" cy="4064000"/>
          </a:xfrm>
          <a:prstGeom prst="rect">
            <a:avLst/>
          </a:prstGeom>
        </p:spPr>
      </p:pic>
      <p:sp>
        <p:nvSpPr>
          <p:cNvPr id="4" name="TextBox 3">
            <a:extLst>
              <a:ext uri="{FF2B5EF4-FFF2-40B4-BE49-F238E27FC236}">
                <a16:creationId xmlns:a16="http://schemas.microsoft.com/office/drawing/2014/main" id="{EA527564-5CDC-D36E-9AD2-E6E96E7C2FD9}"/>
              </a:ext>
            </a:extLst>
          </p:cNvPr>
          <p:cNvSpPr txBox="1"/>
          <p:nvPr/>
        </p:nvSpPr>
        <p:spPr>
          <a:xfrm>
            <a:off x="2794958" y="940279"/>
            <a:ext cx="6599208" cy="523220"/>
          </a:xfrm>
          <a:prstGeom prst="rect">
            <a:avLst/>
          </a:prstGeom>
          <a:noFill/>
        </p:spPr>
        <p:txBody>
          <a:bodyPr wrap="square" rtlCol="0">
            <a:spAutoFit/>
          </a:bodyPr>
          <a:lstStyle/>
          <a:p>
            <a:pPr algn="ctr"/>
            <a:r>
              <a:rPr lang="en-US" sz="2800" dirty="0"/>
              <a:t>Membership Card Welcome Booklet</a:t>
            </a:r>
          </a:p>
        </p:txBody>
      </p:sp>
      <p:sp>
        <p:nvSpPr>
          <p:cNvPr id="5" name="TextBox 4">
            <a:extLst>
              <a:ext uri="{FF2B5EF4-FFF2-40B4-BE49-F238E27FC236}">
                <a16:creationId xmlns:a16="http://schemas.microsoft.com/office/drawing/2014/main" id="{362444ED-BB17-E939-CEA0-0E2CB95D3C0F}"/>
              </a:ext>
            </a:extLst>
          </p:cNvPr>
          <p:cNvSpPr txBox="1"/>
          <p:nvPr/>
        </p:nvSpPr>
        <p:spPr>
          <a:xfrm>
            <a:off x="3083943" y="5548389"/>
            <a:ext cx="6021238" cy="584775"/>
          </a:xfrm>
          <a:prstGeom prst="rect">
            <a:avLst/>
          </a:prstGeom>
          <a:noFill/>
        </p:spPr>
        <p:txBody>
          <a:bodyPr wrap="square" rtlCol="0">
            <a:spAutoFit/>
          </a:bodyPr>
          <a:lstStyle/>
          <a:p>
            <a:pPr algn="ctr"/>
            <a:r>
              <a:rPr lang="en-US" sz="3200" dirty="0"/>
              <a:t>https://emblem.legion.org</a:t>
            </a:r>
          </a:p>
        </p:txBody>
      </p:sp>
    </p:spTree>
    <p:extLst>
      <p:ext uri="{BB962C8B-B14F-4D97-AF65-F5344CB8AC3E}">
        <p14:creationId xmlns:p14="http://schemas.microsoft.com/office/powerpoint/2010/main" val="2300113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95607"/>
            <a:ext cx="9601200" cy="1142385"/>
          </a:xfrm>
        </p:spPr>
        <p:txBody>
          <a:bodyPr/>
          <a:lstStyle/>
          <a:p>
            <a:r>
              <a:rPr lang="en-US" dirty="0"/>
              <a:t>TIP #2 - </a:t>
            </a:r>
            <a:r>
              <a:rPr lang="en-US" b="1" dirty="0"/>
              <a:t>SAY HELLO WITH A PERSONAL TOUCH</a:t>
            </a:r>
            <a:endParaRPr lang="en-US" dirty="0"/>
          </a:p>
        </p:txBody>
      </p:sp>
      <p:sp>
        <p:nvSpPr>
          <p:cNvPr id="3" name="Content Placeholder 2"/>
          <p:cNvSpPr>
            <a:spLocks noGrp="1"/>
          </p:cNvSpPr>
          <p:nvPr>
            <p:ph idx="1"/>
          </p:nvPr>
        </p:nvSpPr>
        <p:spPr>
          <a:xfrm>
            <a:off x="1295400" y="1981201"/>
            <a:ext cx="9601200" cy="4159826"/>
          </a:xfrm>
        </p:spPr>
        <p:txBody>
          <a:bodyPr>
            <a:normAutofit fontScale="85000" lnSpcReduction="10000"/>
          </a:bodyPr>
          <a:lstStyle/>
          <a:p>
            <a:endParaRPr lang="en-US" sz="2800" dirty="0"/>
          </a:p>
          <a:p>
            <a:r>
              <a:rPr lang="en-US" sz="3600" dirty="0"/>
              <a:t>The first contact with a new member should come from a member of their new Post</a:t>
            </a:r>
          </a:p>
          <a:p>
            <a:r>
              <a:rPr lang="en-US" sz="3600" dirty="0"/>
              <a:t>The Legionnaire should highlight the value that he/she has received from their Legion membership and involvement in their Post to the new member</a:t>
            </a:r>
          </a:p>
          <a:p>
            <a:r>
              <a:rPr lang="en-US" sz="3600" dirty="0"/>
              <a:t>Follow up with emails about upcoming events, a monthly calendar/newsletter, and an email from the Post’s Commander welcoming them aboard.</a:t>
            </a:r>
          </a:p>
          <a:p>
            <a:pPr marL="0" indent="0">
              <a:buNone/>
            </a:pPr>
            <a:endParaRPr lang="en-US" sz="4000" dirty="0"/>
          </a:p>
          <a:p>
            <a:endParaRPr lang="en-US" sz="2800" dirty="0"/>
          </a:p>
          <a:p>
            <a:endParaRPr lang="en-US" sz="2600" dirty="0"/>
          </a:p>
        </p:txBody>
      </p:sp>
    </p:spTree>
    <p:extLst>
      <p:ext uri="{BB962C8B-B14F-4D97-AF65-F5344CB8AC3E}">
        <p14:creationId xmlns:p14="http://schemas.microsoft.com/office/powerpoint/2010/main" val="1152214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99103"/>
            <a:ext cx="9601200" cy="1142385"/>
          </a:xfrm>
        </p:spPr>
        <p:txBody>
          <a:bodyPr/>
          <a:lstStyle/>
          <a:p>
            <a:r>
              <a:rPr lang="en-US" dirty="0"/>
              <a:t>TIP #3 - </a:t>
            </a:r>
            <a:r>
              <a:rPr lang="en-US" b="1" dirty="0"/>
              <a:t>DON’T OVER DO IT </a:t>
            </a:r>
            <a:endParaRPr lang="en-US" dirty="0"/>
          </a:p>
        </p:txBody>
      </p:sp>
      <p:sp>
        <p:nvSpPr>
          <p:cNvPr id="3" name="Content Placeholder 2"/>
          <p:cNvSpPr>
            <a:spLocks noGrp="1"/>
          </p:cNvSpPr>
          <p:nvPr>
            <p:ph idx="1"/>
          </p:nvPr>
        </p:nvSpPr>
        <p:spPr/>
        <p:txBody>
          <a:bodyPr>
            <a:normAutofit fontScale="92500"/>
          </a:bodyPr>
          <a:lstStyle/>
          <a:p>
            <a:endParaRPr lang="en-US" sz="2800" dirty="0"/>
          </a:p>
          <a:p>
            <a:r>
              <a:rPr lang="en-US" sz="3000" dirty="0"/>
              <a:t>After initial “onboarding” and “welcome aboard” contacts, give them the opportunity to inquire about involvement</a:t>
            </a:r>
          </a:p>
          <a:p>
            <a:r>
              <a:rPr lang="en-US" sz="3000" dirty="0"/>
              <a:t>Overwhelming them can be just as detrimental as ignoring them altogether</a:t>
            </a:r>
          </a:p>
          <a:p>
            <a:r>
              <a:rPr lang="en-US" sz="3000" dirty="0"/>
              <a:t>Tell them about the American Legion’s online “</a:t>
            </a:r>
            <a:r>
              <a:rPr lang="en-US" sz="3000" i="1" dirty="0"/>
              <a:t>Basic Training</a:t>
            </a:r>
            <a:r>
              <a:rPr lang="en-US" sz="3000" dirty="0"/>
              <a:t>” program </a:t>
            </a:r>
            <a:r>
              <a:rPr lang="en-US" sz="2800" u="sng" dirty="0">
                <a:solidFill>
                  <a:srgbClr val="0070C0"/>
                </a:solidFill>
              </a:rPr>
              <a:t>https://register.legion.org/alei/basic-training</a:t>
            </a:r>
          </a:p>
        </p:txBody>
      </p:sp>
    </p:spTree>
    <p:extLst>
      <p:ext uri="{BB962C8B-B14F-4D97-AF65-F5344CB8AC3E}">
        <p14:creationId xmlns:p14="http://schemas.microsoft.com/office/powerpoint/2010/main" val="744915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125" y="275253"/>
            <a:ext cx="9601200" cy="1142385"/>
          </a:xfrm>
        </p:spPr>
        <p:txBody>
          <a:bodyPr/>
          <a:lstStyle/>
          <a:p>
            <a:r>
              <a:rPr lang="en-US" dirty="0"/>
              <a:t>TIP #4 - </a:t>
            </a:r>
            <a:r>
              <a:rPr lang="en-US" b="1" dirty="0"/>
              <a:t>MEMBER SATISFACTION SURVEYS</a:t>
            </a:r>
            <a:endParaRPr lang="en-US" dirty="0"/>
          </a:p>
        </p:txBody>
      </p:sp>
      <p:sp>
        <p:nvSpPr>
          <p:cNvPr id="3" name="Content Placeholder 2"/>
          <p:cNvSpPr>
            <a:spLocks noGrp="1"/>
          </p:cNvSpPr>
          <p:nvPr>
            <p:ph idx="1"/>
          </p:nvPr>
        </p:nvSpPr>
        <p:spPr>
          <a:xfrm>
            <a:off x="1201882" y="1843666"/>
            <a:ext cx="9601200" cy="4030662"/>
          </a:xfrm>
        </p:spPr>
        <p:txBody>
          <a:bodyPr>
            <a:normAutofit fontScale="25000" lnSpcReduction="20000"/>
          </a:bodyPr>
          <a:lstStyle/>
          <a:p>
            <a:endParaRPr lang="en-US" sz="2800" dirty="0"/>
          </a:p>
          <a:p>
            <a:r>
              <a:rPr lang="en-US" sz="11200" dirty="0"/>
              <a:t>Veterans join the American Legion for many different reasons. They will only remain members if their reason for joining is being met</a:t>
            </a:r>
          </a:p>
          <a:p>
            <a:r>
              <a:rPr lang="en-US" sz="11200" dirty="0"/>
              <a:t>To assess, develop a survey that asks basic questions</a:t>
            </a:r>
          </a:p>
          <a:p>
            <a:pPr lvl="1"/>
            <a:r>
              <a:rPr lang="en-US" sz="7200" dirty="0"/>
              <a:t>What was your motivation to join the American Legion? </a:t>
            </a:r>
          </a:p>
          <a:p>
            <a:pPr lvl="1"/>
            <a:r>
              <a:rPr lang="en-US" sz="7200" dirty="0"/>
              <a:t>Is your membership meeting your expectations? Why or why not?</a:t>
            </a:r>
          </a:p>
          <a:p>
            <a:pPr lvl="1"/>
            <a:r>
              <a:rPr lang="en-US" sz="7200" dirty="0"/>
              <a:t>What do you appreciate most about the Post?</a:t>
            </a:r>
          </a:p>
          <a:p>
            <a:pPr lvl="1"/>
            <a:r>
              <a:rPr lang="en-US" sz="7200" dirty="0"/>
              <a:t>What can we do differently?</a:t>
            </a:r>
          </a:p>
          <a:p>
            <a:pPr lvl="1"/>
            <a:r>
              <a:rPr lang="en-US" sz="7200" dirty="0"/>
              <a:t>Would you recommend our Post to another Veteran?</a:t>
            </a:r>
          </a:p>
          <a:p>
            <a:pPr lvl="1"/>
            <a:r>
              <a:rPr lang="en-US" sz="7200" dirty="0"/>
              <a:t>What American Legion Programs interest you the most? </a:t>
            </a:r>
          </a:p>
        </p:txBody>
      </p:sp>
    </p:spTree>
    <p:extLst>
      <p:ext uri="{BB962C8B-B14F-4D97-AF65-F5344CB8AC3E}">
        <p14:creationId xmlns:p14="http://schemas.microsoft.com/office/powerpoint/2010/main" val="2082809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125" y="389553"/>
            <a:ext cx="9601200" cy="1142385"/>
          </a:xfrm>
        </p:spPr>
        <p:txBody>
          <a:bodyPr/>
          <a:lstStyle/>
          <a:p>
            <a:r>
              <a:rPr lang="en-US" dirty="0"/>
              <a:t>TIP #5 - PROMOTE</a:t>
            </a:r>
            <a:r>
              <a:rPr lang="en-US" b="1" dirty="0"/>
              <a:t> YOUR POST</a:t>
            </a:r>
            <a:r>
              <a:rPr lang="en-US" dirty="0"/>
              <a:t> </a:t>
            </a:r>
          </a:p>
        </p:txBody>
      </p:sp>
      <p:sp>
        <p:nvSpPr>
          <p:cNvPr id="3" name="Content Placeholder 2"/>
          <p:cNvSpPr>
            <a:spLocks noGrp="1"/>
          </p:cNvSpPr>
          <p:nvPr>
            <p:ph idx="1"/>
          </p:nvPr>
        </p:nvSpPr>
        <p:spPr>
          <a:xfrm>
            <a:off x="1121790" y="1800521"/>
            <a:ext cx="9774810" cy="4553626"/>
          </a:xfrm>
        </p:spPr>
        <p:txBody>
          <a:bodyPr>
            <a:normAutofit/>
          </a:bodyPr>
          <a:lstStyle/>
          <a:p>
            <a:endParaRPr lang="en-US" sz="2800" dirty="0"/>
          </a:p>
          <a:p>
            <a:r>
              <a:rPr lang="en-US" sz="2800" dirty="0"/>
              <a:t>Some people say they’re “not a salesman.”  But, when asked if they would recommend The American Legion to their Veteran friends, most say “ABSOLUTELY.”  </a:t>
            </a:r>
          </a:p>
          <a:p>
            <a:r>
              <a:rPr lang="en-US" sz="2800" dirty="0"/>
              <a:t>Every member of The American Legion should be promoting our organization. We all share the obligation to share the American Legion story.</a:t>
            </a:r>
          </a:p>
          <a:p>
            <a:r>
              <a:rPr lang="en-US" sz="2800" dirty="0"/>
              <a:t>Once you have a new member, reinforce their decision, by showing them why your post was worth joining.</a:t>
            </a:r>
          </a:p>
        </p:txBody>
      </p:sp>
    </p:spTree>
    <p:extLst>
      <p:ext uri="{BB962C8B-B14F-4D97-AF65-F5344CB8AC3E}">
        <p14:creationId xmlns:p14="http://schemas.microsoft.com/office/powerpoint/2010/main" val="3043759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075" y="313353"/>
            <a:ext cx="9601200" cy="1142385"/>
          </a:xfrm>
        </p:spPr>
        <p:txBody>
          <a:bodyPr/>
          <a:lstStyle/>
          <a:p>
            <a:r>
              <a:rPr lang="en-US" dirty="0"/>
              <a:t>TIP #6 - </a:t>
            </a:r>
            <a:r>
              <a:rPr lang="en-US" b="1" dirty="0"/>
              <a:t>ALWAYS SHOW APPRECIATION</a:t>
            </a:r>
            <a:endParaRPr lang="en-US" dirty="0"/>
          </a:p>
        </p:txBody>
      </p:sp>
      <p:sp>
        <p:nvSpPr>
          <p:cNvPr id="3" name="Content Placeholder 2"/>
          <p:cNvSpPr>
            <a:spLocks noGrp="1"/>
          </p:cNvSpPr>
          <p:nvPr>
            <p:ph idx="1"/>
          </p:nvPr>
        </p:nvSpPr>
        <p:spPr/>
        <p:txBody>
          <a:bodyPr>
            <a:normAutofit/>
          </a:bodyPr>
          <a:lstStyle/>
          <a:p>
            <a:endParaRPr lang="en-US" sz="2800" dirty="0"/>
          </a:p>
          <a:p>
            <a:r>
              <a:rPr lang="en-US" sz="2800" dirty="0"/>
              <a:t>Members who feel valued, are the members that renew</a:t>
            </a:r>
          </a:p>
          <a:p>
            <a:r>
              <a:rPr lang="en-US" sz="2800" dirty="0"/>
              <a:t>Never let them wonder, “I’m appreciated” or “Is my opinion valued”</a:t>
            </a:r>
          </a:p>
          <a:p>
            <a:r>
              <a:rPr lang="en-US" sz="2800" dirty="0"/>
              <a:t>Consider dinners, pins, certificates, etc. to show appreciation for what members do for the Post and for the community</a:t>
            </a:r>
          </a:p>
          <a:p>
            <a:endParaRPr lang="en-US" sz="2800" dirty="0"/>
          </a:p>
        </p:txBody>
      </p:sp>
    </p:spTree>
    <p:extLst>
      <p:ext uri="{BB962C8B-B14F-4D97-AF65-F5344CB8AC3E}">
        <p14:creationId xmlns:p14="http://schemas.microsoft.com/office/powerpoint/2010/main" val="3125544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iamond Grid 16x9">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siness diamond grid presentation (widescreen).potx" id="{B2221865-AD13-4DF0-B68E-BF08E8CC5659}" vid="{BAA0C488-98B6-4F47-8E1C-5C7CD9605F73}"/>
    </a:ext>
  </a:extLst>
</a:theme>
</file>

<file path=ppt/theme/theme2.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Business diamond grid presentation (widescreen)</Template>
  <TotalTime>46886</TotalTime>
  <Words>835</Words>
  <Application>Microsoft Office PowerPoint</Application>
  <PresentationFormat>Widescreen</PresentationFormat>
  <Paragraphs>89</Paragraphs>
  <Slides>16</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Wingdings</vt:lpstr>
      <vt:lpstr>Diamond Grid 16x9</vt:lpstr>
      <vt:lpstr>Membership Retention</vt:lpstr>
      <vt:lpstr>RETENTION PLAN:  FOSTER LOYALTY, ENGAGEMENT &amp; SATISFACTION</vt:lpstr>
      <vt:lpstr>TIP #1 - HAVE AN ONBOARDING PLAN</vt:lpstr>
      <vt:lpstr>PowerPoint Presentation</vt:lpstr>
      <vt:lpstr>TIP #2 - SAY HELLO WITH A PERSONAL TOUCH</vt:lpstr>
      <vt:lpstr>TIP #3 - DON’T OVER DO IT </vt:lpstr>
      <vt:lpstr>TIP #4 - MEMBER SATISFACTION SURVEYS</vt:lpstr>
      <vt:lpstr>TIP #5 - PROMOTE YOUR POST </vt:lpstr>
      <vt:lpstr>TIP #6 - ALWAYS SHOW APPRECIATION</vt:lpstr>
      <vt:lpstr>TIP #7 - KEEP IT LOCAL</vt:lpstr>
      <vt:lpstr>TIP #8 - EMPHASIZE YOUR PROGRAMS</vt:lpstr>
      <vt:lpstr>TIP #9 - MEET THEM WHERE THEY ARE</vt:lpstr>
      <vt:lpstr>TIP #10 – BE ORGANIZED, BE TIMELY</vt:lpstr>
      <vt:lpstr>Conclusion</vt:lpstr>
      <vt:lpstr>Take Aways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Timothy Hollo</dc:creator>
  <cp:lastModifiedBy>Dean Boyers</cp:lastModifiedBy>
  <cp:revision>86</cp:revision>
  <dcterms:created xsi:type="dcterms:W3CDTF">2019-01-11T15:00:54Z</dcterms:created>
  <dcterms:modified xsi:type="dcterms:W3CDTF">2026-01-07T01:27:35Z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